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27" r:id="rId5"/>
    <p:sldId id="2562" r:id="rId6"/>
    <p:sldId id="2531" r:id="rId7"/>
    <p:sldId id="2532" r:id="rId8"/>
    <p:sldId id="2533" r:id="rId9"/>
    <p:sldId id="2537" r:id="rId10"/>
    <p:sldId id="2542" r:id="rId11"/>
    <p:sldId id="2544" r:id="rId12"/>
    <p:sldId id="2525" r:id="rId13"/>
    <p:sldId id="2469" r:id="rId14"/>
    <p:sldId id="2548" r:id="rId15"/>
    <p:sldId id="2554" r:id="rId16"/>
    <p:sldId id="2550" r:id="rId17"/>
    <p:sldId id="2551" r:id="rId18"/>
    <p:sldId id="2555" r:id="rId19"/>
    <p:sldId id="2560" r:id="rId20"/>
    <p:sldId id="2563" r:id="rId21"/>
    <p:sldId id="2564" r:id="rId22"/>
    <p:sldId id="2565" r:id="rId23"/>
  </p:sldIdLst>
  <p:sldSz cx="12192000" cy="6858000"/>
  <p:notesSz cx="6858000" cy="9144000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or" initials="A" lastIdx="0" clrIdx="3"/>
  <p:cmAuthor id="5" name="Gebruiker" initials="Gebruiker" lastIdx="2" clrIdx="4">
    <p:extLst>
      <p:ext uri="{19B8F6BF-5375-455C-9EA6-DF929625EA0E}">
        <p15:presenceInfo xmlns:p15="http://schemas.microsoft.com/office/powerpoint/2012/main" userId="Gebruik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802" autoAdjust="0"/>
  </p:normalViewPr>
  <p:slideViewPr>
    <p:cSldViewPr snapToGrid="0" snapToObjects="1" showGuides="1">
      <p:cViewPr varScale="1">
        <p:scale>
          <a:sx n="62" d="100"/>
          <a:sy n="62" d="100"/>
        </p:scale>
        <p:origin x="84" y="144"/>
      </p:cViewPr>
      <p:guideLst>
        <p:guide orient="horz" pos="211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277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92018837-64B5-4E20-83A5-89B993CB3C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9C2A4FB-A56B-4413-A08B-0E9894B98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BFD1D57-A14C-4AC3-BB57-11F000626A67}" type="datetime1">
              <a:rPr lang="nl-NL" smtClean="0"/>
              <a:t>8-7-2022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3977F36-950D-4655-BC4A-F80BE1DBF7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6C246FD-229D-4B04-9855-212AD8D78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A8A28B-0568-4092-BB1A-13C9B073E3A0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052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noProof="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8EB6300-D4F3-49F9-85E6-CE80D24987E1}" type="datetime1">
              <a:rPr lang="nl-NL" noProof="0" smtClean="0"/>
              <a:t>8-7-2022</a:t>
            </a:fld>
            <a:endParaRPr lang="nl-NL" noProof="0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noProof="0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noProof="0" dirty="0"/>
              <a:t>Klik om de tekststijlen van het model te bewerken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CFA0038-7055-434C-B6C4-B8C69565C600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3908641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76527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53746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nl-NL" smtClean="0"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57118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nl-NL" smtClean="0"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4987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afbeelding 19">
            <a:extLst>
              <a:ext uri="{FF2B5EF4-FFF2-40B4-BE49-F238E27FC236}">
                <a16:creationId xmlns:a16="http://schemas.microsoft.com/office/drawing/2014/main" id="{49BF2D20-DAE2-42DC-9AB8-77B7B38D7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0"/>
            <a:ext cx="11353800" cy="5791201"/>
          </a:xfrm>
          <a:custGeom>
            <a:avLst/>
            <a:gdLst>
              <a:gd name="connsiteX0" fmla="*/ 1 w 11353800"/>
              <a:gd name="connsiteY0" fmla="*/ 5791200 h 5791201"/>
              <a:gd name="connsiteX1" fmla="*/ 6662737 w 11353800"/>
              <a:gd name="connsiteY1" fmla="*/ 5791200 h 5791201"/>
              <a:gd name="connsiteX2" fmla="*/ 6662737 w 11353800"/>
              <a:gd name="connsiteY2" fmla="*/ 5791201 h 5791201"/>
              <a:gd name="connsiteX3" fmla="*/ 1 w 11353800"/>
              <a:gd name="connsiteY3" fmla="*/ 5791201 h 5791201"/>
              <a:gd name="connsiteX4" fmla="*/ 0 w 11353800"/>
              <a:gd name="connsiteY4" fmla="*/ 0 h 5791201"/>
              <a:gd name="connsiteX5" fmla="*/ 11353800 w 11353800"/>
              <a:gd name="connsiteY5" fmla="*/ 0 h 5791201"/>
              <a:gd name="connsiteX6" fmla="*/ 11353800 w 11353800"/>
              <a:gd name="connsiteY6" fmla="*/ 5791200 h 5791201"/>
              <a:gd name="connsiteX7" fmla="*/ 6662737 w 11353800"/>
              <a:gd name="connsiteY7" fmla="*/ 5791200 h 5791201"/>
              <a:gd name="connsiteX8" fmla="*/ 6662737 w 11353800"/>
              <a:gd name="connsiteY8" fmla="*/ 2531373 h 5791201"/>
              <a:gd name="connsiteX9" fmla="*/ 1 w 11353800"/>
              <a:gd name="connsiteY9" fmla="*/ 2531373 h 5791201"/>
              <a:gd name="connsiteX10" fmla="*/ 1 w 11353800"/>
              <a:gd name="connsiteY10" fmla="*/ 5791200 h 5791201"/>
              <a:gd name="connsiteX11" fmla="*/ 0 w 11353800"/>
              <a:gd name="connsiteY11" fmla="*/ 5791200 h 579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353800" h="5791201">
                <a:moveTo>
                  <a:pt x="1" y="5791200"/>
                </a:moveTo>
                <a:lnTo>
                  <a:pt x="6662737" y="5791200"/>
                </a:lnTo>
                <a:lnTo>
                  <a:pt x="6662737" y="5791201"/>
                </a:lnTo>
                <a:lnTo>
                  <a:pt x="1" y="5791201"/>
                </a:lnTo>
                <a:close/>
                <a:moveTo>
                  <a:pt x="0" y="0"/>
                </a:moveTo>
                <a:lnTo>
                  <a:pt x="11353800" y="0"/>
                </a:lnTo>
                <a:lnTo>
                  <a:pt x="11353800" y="5791200"/>
                </a:lnTo>
                <a:lnTo>
                  <a:pt x="6662737" y="5791200"/>
                </a:lnTo>
                <a:lnTo>
                  <a:pt x="6662737" y="2531373"/>
                </a:lnTo>
                <a:lnTo>
                  <a:pt x="1" y="2531373"/>
                </a:lnTo>
                <a:lnTo>
                  <a:pt x="1" y="5791200"/>
                </a:lnTo>
                <a:lnTo>
                  <a:pt x="0" y="57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t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55077"/>
            <a:ext cx="6548438" cy="2831323"/>
          </a:xfrm>
        </p:spPr>
        <p:txBody>
          <a:bodyPr rtlCol="0" anchor="b">
            <a:noAutofit/>
          </a:bodyPr>
          <a:lstStyle>
            <a:lvl1pPr>
              <a:defRPr sz="6000"/>
            </a:lvl1pPr>
          </a:lstStyle>
          <a:p>
            <a:pPr rtl="0"/>
            <a:r>
              <a:rPr lang="nl-NL" noProof="0" dirty="0"/>
              <a:t>KLIK OM DE TITEL VAN HET MODEL TE BEWERKEN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486400"/>
            <a:ext cx="6548438" cy="304801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/>
            </a:lvl1pPr>
          </a:lstStyle>
          <a:p>
            <a:pPr lvl="0" rtl="0"/>
            <a:r>
              <a:rPr lang="nl-NL" noProof="0" dirty="0"/>
              <a:t>WEBSITE KOMT HIER</a:t>
            </a:r>
          </a:p>
        </p:txBody>
      </p:sp>
    </p:spTree>
    <p:extLst>
      <p:ext uri="{BB962C8B-B14F-4D97-AF65-F5344CB8AC3E}">
        <p14:creationId xmlns:p14="http://schemas.microsoft.com/office/powerpoint/2010/main" val="139946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6BF98B-2743-4B47-AE32-9926CC2B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C6908B9-8BB9-5247-A9CC-EADBF62A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85361"/>
            <a:ext cx="5157787" cy="4304302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5572680-8F07-DD43-A1EC-F836900FF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85361"/>
            <a:ext cx="5183188" cy="4304302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02532F2-B96C-DE47-9F25-34728C00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/>
              <a:t>MILLENNIALS EN DE KERK 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138893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's in vierka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/>
          <p:cNvSpPr>
            <a:spLocks noGrp="1"/>
          </p:cNvSpPr>
          <p:nvPr>
            <p:ph type="pic" sz="quarter" idx="14"/>
          </p:nvPr>
        </p:nvSpPr>
        <p:spPr>
          <a:xfrm>
            <a:off x="6458601" y="-13063"/>
            <a:ext cx="4984597" cy="6881852"/>
          </a:xfrm>
          <a:custGeom>
            <a:avLst/>
            <a:gdLst>
              <a:gd name="connsiteX0" fmla="*/ 1503648 w 9969194"/>
              <a:gd name="connsiteY0" fmla="*/ 0 h 13763703"/>
              <a:gd name="connsiteX1" fmla="*/ 5527552 w 9969194"/>
              <a:gd name="connsiteY1" fmla="*/ 0 h 13763703"/>
              <a:gd name="connsiteX2" fmla="*/ 5527552 w 9969194"/>
              <a:gd name="connsiteY2" fmla="*/ 1227909 h 13763703"/>
              <a:gd name="connsiteX3" fmla="*/ 7022614 w 9969194"/>
              <a:gd name="connsiteY3" fmla="*/ 1227909 h 13763703"/>
              <a:gd name="connsiteX4" fmla="*/ 7022614 w 9969194"/>
              <a:gd name="connsiteY4" fmla="*/ 2794727 h 13763703"/>
              <a:gd name="connsiteX5" fmla="*/ 9969194 w 9969194"/>
              <a:gd name="connsiteY5" fmla="*/ 2794727 h 13763703"/>
              <a:gd name="connsiteX6" fmla="*/ 9969194 w 9969194"/>
              <a:gd name="connsiteY6" fmla="*/ 5957026 h 13763703"/>
              <a:gd name="connsiteX7" fmla="*/ 8950610 w 9969194"/>
              <a:gd name="connsiteY7" fmla="*/ 5957026 h 13763703"/>
              <a:gd name="connsiteX8" fmla="*/ 8950610 w 9969194"/>
              <a:gd name="connsiteY8" fmla="*/ 12565789 h 13763703"/>
              <a:gd name="connsiteX9" fmla="*/ 1869952 w 9969194"/>
              <a:gd name="connsiteY9" fmla="*/ 12565789 h 13763703"/>
              <a:gd name="connsiteX10" fmla="*/ 1869952 w 9969194"/>
              <a:gd name="connsiteY10" fmla="*/ 13763703 h 13763703"/>
              <a:gd name="connsiteX11" fmla="*/ 0 w 9969194"/>
              <a:gd name="connsiteY11" fmla="*/ 13763703 h 13763703"/>
              <a:gd name="connsiteX12" fmla="*/ 0 w 9969194"/>
              <a:gd name="connsiteY12" fmla="*/ 12096207 h 13763703"/>
              <a:gd name="connsiteX13" fmla="*/ 1503648 w 9969194"/>
              <a:gd name="connsiteY13" fmla="*/ 12096207 h 13763703"/>
              <a:gd name="connsiteX14" fmla="*/ 1503648 w 9969194"/>
              <a:gd name="connsiteY14" fmla="*/ 5147401 h 13763703"/>
              <a:gd name="connsiteX15" fmla="*/ 6808482 w 9969194"/>
              <a:gd name="connsiteY15" fmla="*/ 5147401 h 13763703"/>
              <a:gd name="connsiteX16" fmla="*/ 6808482 w 9969194"/>
              <a:gd name="connsiteY16" fmla="*/ 3088415 h 13763703"/>
              <a:gd name="connsiteX17" fmla="*/ 5160598 w 9969194"/>
              <a:gd name="connsiteY17" fmla="*/ 3088415 h 13763703"/>
              <a:gd name="connsiteX18" fmla="*/ 5160598 w 9969194"/>
              <a:gd name="connsiteY18" fmla="*/ 1436915 h 13763703"/>
              <a:gd name="connsiteX19" fmla="*/ 1503648 w 9969194"/>
              <a:gd name="connsiteY19" fmla="*/ 1436915 h 1376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969194" h="13763703">
                <a:moveTo>
                  <a:pt x="1503648" y="0"/>
                </a:moveTo>
                <a:lnTo>
                  <a:pt x="5527552" y="0"/>
                </a:lnTo>
                <a:lnTo>
                  <a:pt x="5527552" y="1227909"/>
                </a:lnTo>
                <a:lnTo>
                  <a:pt x="7022614" y="1227909"/>
                </a:lnTo>
                <a:lnTo>
                  <a:pt x="7022614" y="2794727"/>
                </a:lnTo>
                <a:lnTo>
                  <a:pt x="9969194" y="2794727"/>
                </a:lnTo>
                <a:lnTo>
                  <a:pt x="9969194" y="5957026"/>
                </a:lnTo>
                <a:lnTo>
                  <a:pt x="8950610" y="5957026"/>
                </a:lnTo>
                <a:lnTo>
                  <a:pt x="8950610" y="12565789"/>
                </a:lnTo>
                <a:lnTo>
                  <a:pt x="1869952" y="12565789"/>
                </a:lnTo>
                <a:lnTo>
                  <a:pt x="1869952" y="13763703"/>
                </a:lnTo>
                <a:lnTo>
                  <a:pt x="0" y="13763703"/>
                </a:lnTo>
                <a:lnTo>
                  <a:pt x="0" y="12096207"/>
                </a:lnTo>
                <a:lnTo>
                  <a:pt x="1503648" y="12096207"/>
                </a:lnTo>
                <a:lnTo>
                  <a:pt x="1503648" y="5147401"/>
                </a:lnTo>
                <a:lnTo>
                  <a:pt x="6808482" y="5147401"/>
                </a:lnTo>
                <a:lnTo>
                  <a:pt x="6808482" y="3088415"/>
                </a:lnTo>
                <a:lnTo>
                  <a:pt x="5160598" y="3088415"/>
                </a:lnTo>
                <a:lnTo>
                  <a:pt x="5160598" y="1436915"/>
                </a:lnTo>
                <a:lnTo>
                  <a:pt x="1503648" y="1436915"/>
                </a:lnTo>
                <a:close/>
              </a:path>
            </a:pathLst>
          </a:cu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7" name="Vorm 223">
            <a:extLst>
              <a:ext uri="{FF2B5EF4-FFF2-40B4-BE49-F238E27FC236}">
                <a16:creationId xmlns:a16="http://schemas.microsoft.com/office/drawing/2014/main" id="{00159812-53E9-D848-9606-198A5B9858E2}"/>
              </a:ext>
            </a:extLst>
          </p:cNvPr>
          <p:cNvSpPr/>
          <p:nvPr userDrawn="1"/>
        </p:nvSpPr>
        <p:spPr>
          <a:xfrm>
            <a:off x="10491266" y="1562652"/>
            <a:ext cx="1562173" cy="1562173"/>
          </a:xfrm>
          <a:prstGeom prst="rect">
            <a:avLst/>
          </a:prstGeom>
          <a:ln w="38100">
            <a:solidFill>
              <a:schemeClr val="bg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nl-NL" sz="1500" noProof="0" dirty="0">
              <a:solidFill>
                <a:schemeClr val="bg2"/>
              </a:solidFill>
            </a:endParaRPr>
          </a:p>
        </p:txBody>
      </p:sp>
      <p:sp>
        <p:nvSpPr>
          <p:cNvPr id="8" name="Vorm 224">
            <a:extLst>
              <a:ext uri="{FF2B5EF4-FFF2-40B4-BE49-F238E27FC236}">
                <a16:creationId xmlns:a16="http://schemas.microsoft.com/office/drawing/2014/main" id="{B6EC8FD8-5421-9645-9F0E-CBC6D7CF690B}"/>
              </a:ext>
            </a:extLst>
          </p:cNvPr>
          <p:cNvSpPr/>
          <p:nvPr userDrawn="1"/>
        </p:nvSpPr>
        <p:spPr>
          <a:xfrm>
            <a:off x="7144406" y="879573"/>
            <a:ext cx="662702" cy="662702"/>
          </a:xfrm>
          <a:prstGeom prst="rect">
            <a:avLst/>
          </a:prstGeom>
          <a:ln w="38100">
            <a:solidFill>
              <a:schemeClr val="bg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nl-NL" sz="1500" noProof="0" dirty="0">
              <a:solidFill>
                <a:schemeClr val="bg2"/>
              </a:solidFill>
            </a:endParaRPr>
          </a:p>
        </p:txBody>
      </p:sp>
      <p:sp>
        <p:nvSpPr>
          <p:cNvPr id="9" name="Vorm 225">
            <a:extLst>
              <a:ext uri="{FF2B5EF4-FFF2-40B4-BE49-F238E27FC236}">
                <a16:creationId xmlns:a16="http://schemas.microsoft.com/office/drawing/2014/main" id="{FB52FD4B-1ED8-5C42-8013-FD61B2A3A2CB}"/>
              </a:ext>
            </a:extLst>
          </p:cNvPr>
          <p:cNvSpPr/>
          <p:nvPr userDrawn="1"/>
        </p:nvSpPr>
        <p:spPr>
          <a:xfrm>
            <a:off x="11488701" y="6383701"/>
            <a:ext cx="781358" cy="781358"/>
          </a:xfrm>
          <a:prstGeom prst="rect">
            <a:avLst/>
          </a:prstGeom>
          <a:ln w="38100">
            <a:solidFill>
              <a:schemeClr val="bg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nl-NL" sz="1500" noProof="0" dirty="0">
              <a:solidFill>
                <a:schemeClr val="bg2"/>
              </a:solidFill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69038DA1-6D5C-EA47-BDA4-388C0BC571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8737" y="786810"/>
            <a:ext cx="4008437" cy="1395208"/>
          </a:xfrm>
        </p:spPr>
        <p:txBody>
          <a:bodyPr lIns="0" rtlCol="0" anchor="b"/>
          <a:lstStyle>
            <a:lvl1pPr rtl="0">
              <a:lnSpc>
                <a:spcPct val="80000"/>
              </a:lnSpc>
              <a:defRPr/>
            </a:lvl1pPr>
          </a:lstStyle>
          <a:p>
            <a:pPr rtl="0"/>
            <a:r>
              <a:rPr lang="nl-NL" noProof="0" dirty="0"/>
              <a:t>HIER</a:t>
            </a:r>
            <a:r>
              <a:rPr lang="nl-NL" b="1" noProof="0" dirty="0"/>
              <a:t> </a:t>
            </a:r>
            <a:r>
              <a:rPr lang="nl-NL" noProof="0" dirty="0"/>
              <a:t>KOMT DE TITEL
</a:t>
            </a:r>
            <a:br>
              <a:rPr lang="nl-NL" noProof="0" dirty="0"/>
            </a:br>
            <a:r>
              <a:rPr lang="nl-NL" noProof="0" dirty="0"/>
              <a:t>HIER</a:t>
            </a:r>
          </a:p>
        </p:txBody>
      </p:sp>
      <p:sp>
        <p:nvSpPr>
          <p:cNvPr id="15" name="Tijdelijke aanduiding voor tekst 11">
            <a:extLst>
              <a:ext uri="{FF2B5EF4-FFF2-40B4-BE49-F238E27FC236}">
                <a16:creationId xmlns:a16="http://schemas.microsoft.com/office/drawing/2014/main" id="{D7404C76-F118-6149-96DF-BF25D43E26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3019352"/>
            <a:ext cx="4008437" cy="3099153"/>
          </a:xfrm>
        </p:spPr>
        <p:txBody>
          <a:bodyPr lIns="0" rtlCol="0">
            <a:normAutofit/>
          </a:bodyPr>
          <a:lstStyle>
            <a:lvl1pPr>
              <a:lnSpc>
                <a:spcPct val="150000"/>
              </a:lnSpc>
              <a:defRPr sz="1200" spc="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1100" spc="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1050" spc="0">
                <a:solidFill>
                  <a:schemeClr val="tx2"/>
                </a:solidFill>
              </a:defRPr>
            </a:lvl3pPr>
            <a:lvl4pPr>
              <a:lnSpc>
                <a:spcPct val="150000"/>
              </a:lnSpc>
              <a:defRPr sz="1000" spc="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16" name="Tijdelijke aanduiding voor tekst 11">
            <a:extLst>
              <a:ext uri="{FF2B5EF4-FFF2-40B4-BE49-F238E27FC236}">
                <a16:creationId xmlns:a16="http://schemas.microsoft.com/office/drawing/2014/main" id="{7205F80F-3B88-A44D-812A-11909F0C93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8738" y="224767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nl-NL" noProof="0" dirty="0"/>
              <a:t>ONDERTITEL HIER</a:t>
            </a:r>
          </a:p>
        </p:txBody>
      </p:sp>
    </p:spTree>
    <p:extLst>
      <p:ext uri="{BB962C8B-B14F-4D97-AF65-F5344CB8AC3E}">
        <p14:creationId xmlns:p14="http://schemas.microsoft.com/office/powerpoint/2010/main" val="414190984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55077"/>
            <a:ext cx="6548438" cy="2831323"/>
          </a:xfrm>
        </p:spPr>
        <p:txBody>
          <a:bodyPr rtlCol="0" anchor="b">
            <a:noAutofit/>
          </a:bodyPr>
          <a:lstStyle>
            <a:lvl1pPr>
              <a:defRPr sz="6000"/>
            </a:lvl1pPr>
          </a:lstStyle>
          <a:p>
            <a:pPr rtl="0"/>
            <a:r>
              <a:rPr lang="nl-NL" noProof="0" dirty="0"/>
              <a:t>KLIK OM DE TITEL VAN HET MODEL TE BEWERKEN</a:t>
            </a:r>
          </a:p>
        </p:txBody>
      </p:sp>
      <p:sp>
        <p:nvSpPr>
          <p:cNvPr id="5" name="Subtitel 2">
            <a:extLst>
              <a:ext uri="{FF2B5EF4-FFF2-40B4-BE49-F238E27FC236}">
                <a16:creationId xmlns:a16="http://schemas.microsoft.com/office/drawing/2014/main" id="{CB11A616-4D84-4BF3-86C7-9F1BBDAD3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486400"/>
            <a:ext cx="6548438" cy="697584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 noProof="0"/>
              <a:t>Klikken om de ondertitelstijl van het model te bewerken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442725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D6BA20-74C4-B146-8DF6-85C573E19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1488558"/>
            <a:ext cx="5445858" cy="2704640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nl-NL" noProof="0" dirty="0"/>
              <a:t>KLIK OM MASTER TITLE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789FC2C-42AA-424F-9223-5F73B95D7C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4220187"/>
            <a:ext cx="5445858" cy="1223684"/>
          </a:xfrm>
        </p:spPr>
        <p:txBody>
          <a:bodyPr rtlCol="0">
            <a:normAutofit/>
          </a:bodyPr>
          <a:lstStyle>
            <a:lvl1pPr marL="0" indent="0">
              <a:buNone/>
              <a:defRPr sz="1800" b="0" i="0" spc="300">
                <a:solidFill>
                  <a:schemeClr val="tx1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 noProof="0" dirty="0"/>
              <a:t>TEKSTSTIJLEN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03474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nl-NL" noProof="0"/>
              <a:t>MILLENNIALS EN DE KERK </a:t>
            </a:r>
            <a:endParaRPr lang="nl-NL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57"/>
            <a:ext cx="10515600" cy="986943"/>
          </a:xfrm>
        </p:spPr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5E0DD3-854B-420F-ADA1-DED8ADDCC3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4163" y="2062956"/>
            <a:ext cx="9083675" cy="27320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81346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A5E4FE9-CEDE-F34D-924F-EB11B49749A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63424" y="2367777"/>
            <a:ext cx="5056426" cy="3791433"/>
          </a:xfrm>
        </p:spPr>
        <p:txBody>
          <a:bodyPr rtlCol="0"/>
          <a:lstStyle/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0780" y="839972"/>
            <a:ext cx="4767262" cy="1342045"/>
          </a:xfrm>
        </p:spPr>
        <p:txBody>
          <a:bodyPr lIns="0" rtlCol="0" anchor="b"/>
          <a:lstStyle>
            <a:lvl1pPr>
              <a:lnSpc>
                <a:spcPct val="80000"/>
              </a:lnSpc>
              <a:defRPr/>
            </a:lvl1pPr>
          </a:lstStyle>
          <a:p>
            <a:pPr rtl="0"/>
            <a:r>
              <a:rPr lang="nl-NL" noProof="0" dirty="0"/>
              <a:t>HIER</a:t>
            </a:r>
            <a:r>
              <a:rPr lang="nl-NL" b="1" noProof="0" dirty="0"/>
              <a:t> </a:t>
            </a:r>
            <a:r>
              <a:rPr lang="nl-NL" noProof="0" dirty="0"/>
              <a:t>KOMT DE TITEL
</a:t>
            </a:r>
            <a:br>
              <a:rPr lang="nl-NL" noProof="0" dirty="0"/>
            </a:br>
            <a:r>
              <a:rPr lang="nl-NL" noProof="0" dirty="0"/>
              <a:t>HIER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90780" y="3019352"/>
            <a:ext cx="4767262" cy="3099153"/>
          </a:xfrm>
        </p:spPr>
        <p:txBody>
          <a:bodyPr lIns="0" rtlCol="0">
            <a:normAutofit/>
          </a:bodyPr>
          <a:lstStyle>
            <a:lvl1pPr>
              <a:lnSpc>
                <a:spcPct val="150000"/>
              </a:lnSpc>
              <a:defRPr sz="1200" spc="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1100" spc="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1050" spc="0">
                <a:solidFill>
                  <a:schemeClr val="tx2"/>
                </a:solidFill>
              </a:defRPr>
            </a:lvl3pPr>
            <a:lvl4pPr>
              <a:lnSpc>
                <a:spcPct val="150000"/>
              </a:lnSpc>
              <a:defRPr sz="1000" spc="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14" name="Tijdelijke aanduiding voor tekst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90780" y="2247679"/>
            <a:ext cx="4767262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nl-NL" noProof="0" dirty="0"/>
              <a:t>ONDERTITEL HIER</a:t>
            </a:r>
          </a:p>
        </p:txBody>
      </p:sp>
    </p:spTree>
    <p:extLst>
      <p:ext uri="{BB962C8B-B14F-4D97-AF65-F5344CB8AC3E}">
        <p14:creationId xmlns:p14="http://schemas.microsoft.com/office/powerpoint/2010/main" val="1820781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10896600" cy="893218"/>
          </a:xfrm>
        </p:spPr>
        <p:txBody>
          <a:bodyPr rtlCol="0" anchor="b"/>
          <a:lstStyle>
            <a:lvl1pPr algn="ctr">
              <a:defRPr/>
            </a:lvl1pPr>
          </a:lstStyle>
          <a:p>
            <a:pPr rtl="0"/>
            <a:r>
              <a:rPr lang="nl-NL" noProof="0" dirty="0"/>
              <a:t>KLIK OM DE TITELSTIJL VAN HET MODEL TE BEWERKEN</a:t>
            </a:r>
          </a:p>
        </p:txBody>
      </p:sp>
      <p:sp>
        <p:nvSpPr>
          <p:cNvPr id="7" name="Tijdelijke aanduiding voor inhoud 5">
            <a:extLst>
              <a:ext uri="{FF2B5EF4-FFF2-40B4-BE49-F238E27FC236}">
                <a16:creationId xmlns:a16="http://schemas.microsoft.com/office/drawing/2014/main" id="{D75C1F3A-BBBB-2946-BF9D-CD1C4898C8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90688"/>
            <a:ext cx="10896600" cy="4862512"/>
          </a:xfrm>
        </p:spPr>
        <p:txBody>
          <a:bodyPr rtlCol="0"/>
          <a:lstStyle/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11" name="Tijdelijke aanduiding voor tekst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914483"/>
            <a:ext cx="10896600" cy="60288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nl-NL" noProof="0" dirty="0"/>
              <a:t>ONDERTITEL HIER</a:t>
            </a:r>
          </a:p>
        </p:txBody>
      </p:sp>
    </p:spTree>
    <p:extLst>
      <p:ext uri="{BB962C8B-B14F-4D97-AF65-F5344CB8AC3E}">
        <p14:creationId xmlns:p14="http://schemas.microsoft.com/office/powerpoint/2010/main" val="850829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nl-NL" noProof="0"/>
              <a:t>MILLENNIALS EN DE KERK </a:t>
            </a:r>
            <a:endParaRPr lang="nl-NL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868896"/>
          </a:xfrm>
        </p:spPr>
        <p:txBody>
          <a:bodyPr rtlCol="0" anchor="b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1B3D6EB-0B4B-4C00-A78E-E618E038C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06353079-34E7-4CF0-8300-BCC1060B3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56322"/>
            <a:ext cx="3932237" cy="3012666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86122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nl-NL" noProof="0"/>
              <a:t>MILLENNIALS EN DE KERK </a:t>
            </a:r>
            <a:endParaRPr lang="nl-NL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868896"/>
          </a:xfrm>
        </p:spPr>
        <p:txBody>
          <a:bodyPr rtlCol="0" anchor="b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06353079-34E7-4CF0-8300-BCC1060B3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56322"/>
            <a:ext cx="3932237" cy="3012666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B04B7B3E-1EE1-4212-9F4F-0C7DC6C1584F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5180012" y="987426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2590135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t volledig verlo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911825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ler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jdelijke aanduiding voor afbeelding 27">
            <a:extLst>
              <a:ext uri="{FF2B5EF4-FFF2-40B4-BE49-F238E27FC236}">
                <a16:creationId xmlns:a16="http://schemas.microsoft.com/office/drawing/2014/main" id="{EA8FB924-7820-A342-A545-0DFCE2908E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0"/>
            <a:ext cx="1136015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451231 h 6858000"/>
              <a:gd name="connsiteX5" fmla="*/ 6277708 w 12192000"/>
              <a:gd name="connsiteY5" fmla="*/ 5451231 h 6858000"/>
              <a:gd name="connsiteX6" fmla="*/ 6277708 w 12192000"/>
              <a:gd name="connsiteY6" fmla="*/ 1481138 h 6858000"/>
              <a:gd name="connsiteX7" fmla="*/ 0 w 12192000"/>
              <a:gd name="connsiteY7" fmla="*/ 14811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51231"/>
                </a:lnTo>
                <a:lnTo>
                  <a:pt x="6277708" y="5451231"/>
                </a:lnTo>
                <a:lnTo>
                  <a:pt x="6277708" y="1481138"/>
                </a:lnTo>
                <a:lnTo>
                  <a:pt x="0" y="14811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D6BA20-74C4-B146-8DF6-85C573E19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1488558"/>
            <a:ext cx="5445858" cy="2704640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nl-NL" noProof="0" dirty="0"/>
              <a:t>KLIK OM MASTER TITLE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789FC2C-42AA-424F-9223-5F73B95D7C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4220187"/>
            <a:ext cx="5445858" cy="1223684"/>
          </a:xfrm>
        </p:spPr>
        <p:txBody>
          <a:bodyPr rtlCol="0">
            <a:normAutofit/>
          </a:bodyPr>
          <a:lstStyle>
            <a:lvl1pPr marL="0" indent="0">
              <a:buNone/>
              <a:defRPr sz="1800" b="0" i="0" spc="300">
                <a:solidFill>
                  <a:schemeClr val="tx1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 noProof="0" dirty="0"/>
              <a:t>TEKSTSTIJLEN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132737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972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an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03EE4273-5B11-44D2-BB30-AB361AEA56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0"/>
            <a:ext cx="11353800" cy="5791201"/>
          </a:xfrm>
          <a:custGeom>
            <a:avLst/>
            <a:gdLst>
              <a:gd name="connsiteX0" fmla="*/ 1 w 11353800"/>
              <a:gd name="connsiteY0" fmla="*/ 5791200 h 5791201"/>
              <a:gd name="connsiteX1" fmla="*/ 6662737 w 11353800"/>
              <a:gd name="connsiteY1" fmla="*/ 5791200 h 5791201"/>
              <a:gd name="connsiteX2" fmla="*/ 6662737 w 11353800"/>
              <a:gd name="connsiteY2" fmla="*/ 5791201 h 5791201"/>
              <a:gd name="connsiteX3" fmla="*/ 1 w 11353800"/>
              <a:gd name="connsiteY3" fmla="*/ 5791201 h 5791201"/>
              <a:gd name="connsiteX4" fmla="*/ 0 w 11353800"/>
              <a:gd name="connsiteY4" fmla="*/ 0 h 5791201"/>
              <a:gd name="connsiteX5" fmla="*/ 8012252 w 11353800"/>
              <a:gd name="connsiteY5" fmla="*/ 0 h 5791201"/>
              <a:gd name="connsiteX6" fmla="*/ 8012252 w 11353800"/>
              <a:gd name="connsiteY6" fmla="*/ 1892595 h 5791201"/>
              <a:gd name="connsiteX7" fmla="*/ 11353800 w 11353800"/>
              <a:gd name="connsiteY7" fmla="*/ 1892595 h 5791201"/>
              <a:gd name="connsiteX8" fmla="*/ 11353800 w 11353800"/>
              <a:gd name="connsiteY8" fmla="*/ 5791200 h 5791201"/>
              <a:gd name="connsiteX9" fmla="*/ 6662737 w 11353800"/>
              <a:gd name="connsiteY9" fmla="*/ 5791200 h 5791201"/>
              <a:gd name="connsiteX10" fmla="*/ 6662737 w 11353800"/>
              <a:gd name="connsiteY10" fmla="*/ 2531373 h 5791201"/>
              <a:gd name="connsiteX11" fmla="*/ 1 w 11353800"/>
              <a:gd name="connsiteY11" fmla="*/ 2531373 h 5791201"/>
              <a:gd name="connsiteX12" fmla="*/ 1 w 11353800"/>
              <a:gd name="connsiteY12" fmla="*/ 5791200 h 5791201"/>
              <a:gd name="connsiteX13" fmla="*/ 0 w 11353800"/>
              <a:gd name="connsiteY13" fmla="*/ 5791200 h 579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353800" h="5791201">
                <a:moveTo>
                  <a:pt x="1" y="5791200"/>
                </a:moveTo>
                <a:lnTo>
                  <a:pt x="6662737" y="5791200"/>
                </a:lnTo>
                <a:lnTo>
                  <a:pt x="6662737" y="5791201"/>
                </a:lnTo>
                <a:lnTo>
                  <a:pt x="1" y="5791201"/>
                </a:lnTo>
                <a:close/>
                <a:moveTo>
                  <a:pt x="0" y="0"/>
                </a:moveTo>
                <a:lnTo>
                  <a:pt x="8012252" y="0"/>
                </a:lnTo>
                <a:lnTo>
                  <a:pt x="8012252" y="1892595"/>
                </a:lnTo>
                <a:lnTo>
                  <a:pt x="11353800" y="1892595"/>
                </a:lnTo>
                <a:lnTo>
                  <a:pt x="11353800" y="5791200"/>
                </a:lnTo>
                <a:lnTo>
                  <a:pt x="6662737" y="5791200"/>
                </a:lnTo>
                <a:lnTo>
                  <a:pt x="6662737" y="2531373"/>
                </a:lnTo>
                <a:lnTo>
                  <a:pt x="1" y="2531373"/>
                </a:lnTo>
                <a:lnTo>
                  <a:pt x="1" y="5791200"/>
                </a:lnTo>
                <a:lnTo>
                  <a:pt x="0" y="57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t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072985"/>
            <a:ext cx="6548438" cy="2413416"/>
          </a:xfrm>
        </p:spPr>
        <p:txBody>
          <a:bodyPr rtlCol="0" anchor="b">
            <a:noAutofit/>
          </a:bodyPr>
          <a:lstStyle>
            <a:lvl1pPr>
              <a:defRPr sz="6000"/>
            </a:lvl1pPr>
          </a:lstStyle>
          <a:p>
            <a:pPr rtl="0"/>
            <a:r>
              <a:rPr lang="nl-NL" noProof="0" dirty="0"/>
              <a:t>KLIK OM DE TITEL VAN HET MODEL TE BEWERKEN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5486401"/>
            <a:ext cx="6548439" cy="304800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/>
            </a:lvl1pPr>
          </a:lstStyle>
          <a:p>
            <a:pPr lvl="0" rtl="0"/>
            <a:r>
              <a:rPr lang="nl-NL" noProof="0" dirty="0"/>
              <a:t>WEBSITE KOMT HIER</a:t>
            </a:r>
          </a:p>
        </p:txBody>
      </p:sp>
    </p:spTree>
    <p:extLst>
      <p:ext uri="{BB962C8B-B14F-4D97-AF65-F5344CB8AC3E}">
        <p14:creationId xmlns:p14="http://schemas.microsoft.com/office/powerpoint/2010/main" val="1506622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verdel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80C00A69-6129-E54C-B138-69D96462CE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6682850 w 12192000"/>
              <a:gd name="connsiteY3" fmla="*/ 6858000 h 6858000"/>
              <a:gd name="connsiteX4" fmla="*/ 6682850 w 12192000"/>
              <a:gd name="connsiteY4" fmla="*/ 3259237 h 6858000"/>
              <a:gd name="connsiteX5" fmla="*/ 838200 w 12192000"/>
              <a:gd name="connsiteY5" fmla="*/ 3259237 h 6858000"/>
              <a:gd name="connsiteX6" fmla="*/ 8382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6682850" y="6858000"/>
                </a:lnTo>
                <a:lnTo>
                  <a:pt x="6682850" y="3259237"/>
                </a:lnTo>
                <a:lnTo>
                  <a:pt x="838200" y="3259237"/>
                </a:lnTo>
                <a:lnTo>
                  <a:pt x="838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D985175C-7C48-9449-9A0A-088E9BCAE9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3259237"/>
            <a:ext cx="5445858" cy="2852737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nl-NL" noProof="0" dirty="0"/>
              <a:t>KLIK OM MASTER TITLE STIJL TE BEWERKEN</a:t>
            </a:r>
          </a:p>
        </p:txBody>
      </p:sp>
      <p:sp>
        <p:nvSpPr>
          <p:cNvPr id="13" name="Tijdelijke aanduiding voor tekst 2">
            <a:extLst>
              <a:ext uri="{FF2B5EF4-FFF2-40B4-BE49-F238E27FC236}">
                <a16:creationId xmlns:a16="http://schemas.microsoft.com/office/drawing/2014/main" id="{44F669B5-8A24-5846-82A0-51E5506817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6138962"/>
            <a:ext cx="5445858" cy="580815"/>
          </a:xfrm>
        </p:spPr>
        <p:txBody>
          <a:bodyPr rtlCol="0">
            <a:normAutofit/>
          </a:bodyPr>
          <a:lstStyle>
            <a:lvl1pPr marL="0" indent="0">
              <a:buNone/>
              <a:defRPr sz="1800" b="0" i="0" spc="300">
                <a:solidFill>
                  <a:schemeClr val="tx2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 noProof="0" dirty="0"/>
              <a:t>TEKSTSTIJLEN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934178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fbeelding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8737" y="786810"/>
            <a:ext cx="4008437" cy="1395208"/>
          </a:xfrm>
        </p:spPr>
        <p:txBody>
          <a:bodyPr lIns="0" rtlCol="0" anchor="b"/>
          <a:lstStyle>
            <a:lvl1pPr rtl="0">
              <a:lnSpc>
                <a:spcPct val="80000"/>
              </a:lnSpc>
              <a:defRPr/>
            </a:lvl1pPr>
          </a:lstStyle>
          <a:p>
            <a:pPr rtl="0"/>
            <a:r>
              <a:rPr lang="nl-NL" noProof="0" dirty="0"/>
              <a:t>HIER</a:t>
            </a:r>
            <a:r>
              <a:rPr lang="nl-NL" b="1" noProof="0" dirty="0"/>
              <a:t> </a:t>
            </a:r>
            <a:r>
              <a:rPr lang="nl-NL" noProof="0" dirty="0"/>
              <a:t>KOMT DE TITEL
</a:t>
            </a:r>
            <a:br>
              <a:rPr lang="nl-NL" noProof="0" dirty="0"/>
            </a:br>
            <a:r>
              <a:rPr lang="nl-NL" noProof="0" dirty="0"/>
              <a:t>HIER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A80A15A-88F2-2144-8707-F31DD26C52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3019352"/>
            <a:ext cx="4008437" cy="3099153"/>
          </a:xfrm>
        </p:spPr>
        <p:txBody>
          <a:bodyPr lIns="0" rtlCol="0">
            <a:normAutofit/>
          </a:bodyPr>
          <a:lstStyle>
            <a:lvl1pPr>
              <a:lnSpc>
                <a:spcPct val="150000"/>
              </a:lnSpc>
              <a:defRPr sz="1600" spc="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1400" spc="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1200" spc="0">
                <a:solidFill>
                  <a:schemeClr val="tx2"/>
                </a:solidFill>
              </a:defRPr>
            </a:lvl3pPr>
            <a:lvl4pPr>
              <a:lnSpc>
                <a:spcPct val="150000"/>
              </a:lnSpc>
              <a:defRPr sz="1100" spc="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1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17" name="Tijdelijke aanduiding voor tekst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8738" y="224767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nl-NL" noProof="0" dirty="0"/>
              <a:t>ONDERTITEL HIER</a:t>
            </a:r>
          </a:p>
        </p:txBody>
      </p:sp>
    </p:spTree>
    <p:extLst>
      <p:ext uri="{BB962C8B-B14F-4D97-AF65-F5344CB8AC3E}">
        <p14:creationId xmlns:p14="http://schemas.microsoft.com/office/powerpoint/2010/main" val="3836849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6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en inhou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0"/>
          </p:nvPr>
        </p:nvSpPr>
        <p:spPr>
          <a:xfrm>
            <a:off x="838200" y="0"/>
            <a:ext cx="5257800" cy="6858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437461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A9295395-4EC9-4A2A-A4BF-5B0E3F1E90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0"/>
            <a:ext cx="11353800" cy="6858000"/>
          </a:xfrm>
          <a:custGeom>
            <a:avLst/>
            <a:gdLst>
              <a:gd name="connsiteX0" fmla="*/ 0 w 11353800"/>
              <a:gd name="connsiteY0" fmla="*/ 0 h 6858000"/>
              <a:gd name="connsiteX1" fmla="*/ 11353800 w 11353800"/>
              <a:gd name="connsiteY1" fmla="*/ 0 h 6858000"/>
              <a:gd name="connsiteX2" fmla="*/ 11353800 w 11353800"/>
              <a:gd name="connsiteY2" fmla="*/ 4947138 h 6858000"/>
              <a:gd name="connsiteX3" fmla="*/ 7133492 w 11353800"/>
              <a:gd name="connsiteY3" fmla="*/ 4947138 h 6858000"/>
              <a:gd name="connsiteX4" fmla="*/ 7133492 w 11353800"/>
              <a:gd name="connsiteY4" fmla="*/ 6858000 h 6858000"/>
              <a:gd name="connsiteX5" fmla="*/ 0 w 113538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53800" h="6858000">
                <a:moveTo>
                  <a:pt x="0" y="0"/>
                </a:moveTo>
                <a:lnTo>
                  <a:pt x="11353800" y="0"/>
                </a:lnTo>
                <a:lnTo>
                  <a:pt x="11353800" y="4947138"/>
                </a:lnTo>
                <a:lnTo>
                  <a:pt x="7133492" y="4947138"/>
                </a:lnTo>
                <a:lnTo>
                  <a:pt x="7133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C6DA884-7C48-8D49-9DFE-4CE990C95A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81989" y="5829950"/>
            <a:ext cx="3558320" cy="628650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900"/>
            </a:lvl2pPr>
            <a:lvl3pPr marL="914400" indent="0">
              <a:buNone/>
              <a:defRPr sz="8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 rtl="0"/>
            <a:r>
              <a:rPr lang="nl-NL" noProof="0" dirty="0"/>
              <a:t>Hier komt het bijschrift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EEFCCE50-D1A9-1249-AF64-BA06424C8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6179" y="5250600"/>
            <a:ext cx="3545503" cy="564335"/>
          </a:xfrm>
        </p:spPr>
        <p:txBody>
          <a:bodyPr rtlCol="0">
            <a:normAutofit/>
          </a:bodyPr>
          <a:lstStyle>
            <a:lvl1pPr algn="ctr">
              <a:defRPr sz="2800"/>
            </a:lvl1pPr>
          </a:lstStyle>
          <a:p>
            <a:pPr rtl="0"/>
            <a:r>
              <a:rPr lang="nl-NL" noProof="0" dirty="0"/>
              <a:t>HIER KOMT DE TITEL</a:t>
            </a:r>
          </a:p>
        </p:txBody>
      </p:sp>
    </p:spTree>
    <p:extLst>
      <p:ext uri="{BB962C8B-B14F-4D97-AF65-F5344CB8AC3E}">
        <p14:creationId xmlns:p14="http://schemas.microsoft.com/office/powerpoint/2010/main" val="1565262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2"/>
          <p:cNvSpPr>
            <a:spLocks noGrp="1"/>
          </p:cNvSpPr>
          <p:nvPr>
            <p:ph type="pic" sz="quarter" idx="14"/>
          </p:nvPr>
        </p:nvSpPr>
        <p:spPr>
          <a:xfrm>
            <a:off x="838200" y="2627"/>
            <a:ext cx="11353799" cy="4631365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725A2246-7A52-3649-8FE5-C14CAE4F551F}"/>
              </a:ext>
            </a:extLst>
          </p:cNvPr>
          <p:cNvSpPr/>
          <p:nvPr userDrawn="1"/>
        </p:nvSpPr>
        <p:spPr>
          <a:xfrm>
            <a:off x="877112" y="1968284"/>
            <a:ext cx="5118912" cy="466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026EA67C-D6CD-904B-9211-B56EF682649F}"/>
              </a:ext>
            </a:extLst>
          </p:cNvPr>
          <p:cNvSpPr/>
          <p:nvPr userDrawn="1"/>
        </p:nvSpPr>
        <p:spPr>
          <a:xfrm>
            <a:off x="6612193" y="1968284"/>
            <a:ext cx="5118912" cy="466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E94B1A93-5100-5048-8230-09B3D176D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2100" y="2679700"/>
            <a:ext cx="4242611" cy="645001"/>
          </a:xfrm>
        </p:spPr>
        <p:txBody>
          <a:bodyPr rtlCol="0" anchor="ctr"/>
          <a:lstStyle>
            <a:lvl1pPr marL="0" indent="0">
              <a:buNone/>
              <a:defRPr sz="2400" b="1" i="0">
                <a:solidFill>
                  <a:schemeClr val="tx2"/>
                </a:solidFill>
                <a:latin typeface="+mj-lt"/>
                <a:cs typeface="Gill Sans" panose="020B0502020104020203" pitchFamily="34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8A037B8A-C781-9F40-A9F6-BCCD198DD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2100" y="3324700"/>
            <a:ext cx="4242611" cy="3304699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66926CBF-E2B0-C44C-AD98-B15D17ADD5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67601" y="2679700"/>
            <a:ext cx="4072192" cy="645001"/>
          </a:xfrm>
        </p:spPr>
        <p:txBody>
          <a:bodyPr rtlCol="0" anchor="ctr"/>
          <a:lstStyle>
            <a:lvl1pPr marL="0" indent="0">
              <a:buNone/>
              <a:defRPr sz="2400" b="1" i="0">
                <a:solidFill>
                  <a:schemeClr val="tx2"/>
                </a:solidFill>
                <a:latin typeface="+mj-lt"/>
                <a:cs typeface="Gill Sans" panose="020B0502020104020203" pitchFamily="34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7" name="Tijdelijke aanduiding voor inhoud 5">
            <a:extLst>
              <a:ext uri="{FF2B5EF4-FFF2-40B4-BE49-F238E27FC236}">
                <a16:creationId xmlns:a16="http://schemas.microsoft.com/office/drawing/2014/main" id="{318A1595-1A86-304F-A361-B3E4B06837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67601" y="3324700"/>
            <a:ext cx="4072192" cy="3304699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18DEFE0B-9B5C-734D-8394-A770FAA615B3}"/>
              </a:ext>
            </a:extLst>
          </p:cNvPr>
          <p:cNvSpPr/>
          <p:nvPr userDrawn="1"/>
        </p:nvSpPr>
        <p:spPr>
          <a:xfrm>
            <a:off x="838200" y="2679700"/>
            <a:ext cx="546100" cy="54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02390A6-F565-8844-A9B9-4C6ACB7857F5}"/>
              </a:ext>
            </a:extLst>
          </p:cNvPr>
          <p:cNvSpPr/>
          <p:nvPr userDrawn="1"/>
        </p:nvSpPr>
        <p:spPr>
          <a:xfrm>
            <a:off x="6742889" y="2679700"/>
            <a:ext cx="546100" cy="54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6674C34-BF58-4A21-BEE1-52BA2A5DB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241760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73ADF8-C269-5D42-A626-BE35303B9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E7CE01-A53E-894C-9672-25D8CB7D5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C128E13-F6CA-9A4F-A3DD-2CEB2ED95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/>
              <a:t>MILLENNIALS EN DE KERK 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61417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6BF98B-2743-4B47-AE32-9926CC2B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F824E8-8F6B-3D44-A59E-3179A03A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C6908B9-8BB9-5247-A9CC-EADBF62A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17E1808-3255-6342-8F11-708C178C6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5572680-8F07-DD43-A1EC-F836900FF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02532F2-B96C-DE47-9F25-34728C00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/>
              <a:t>MILLENNIALS EN DE KERK 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257765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1F0FA98-2EE8-734A-95BB-A4637DC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nl-NL" noProof="0" dirty="0"/>
              <a:t>Klik om de titelstijl van het model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655A45B-F495-F641-AA7A-36292C3C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noProof="0" dirty="0"/>
              <a:t>Klik om de tekststijlen van het model te bewerken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9227B26-65C5-5A4B-AAEC-70B3B5201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313388" y="44741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  <a:p>
            <a:r>
              <a:rPr lang="nl-NL" dirty="0"/>
              <a:t>NIELS GILLEBAARD</a:t>
            </a:r>
          </a:p>
          <a:p>
            <a:endParaRPr lang="nl-NL" dirty="0"/>
          </a:p>
        </p:txBody>
      </p:sp>
      <p:sp>
        <p:nvSpPr>
          <p:cNvPr id="15" name="Vorm 61">
            <a:extLst>
              <a:ext uri="{FF2B5EF4-FFF2-40B4-BE49-F238E27FC236}">
                <a16:creationId xmlns:a16="http://schemas.microsoft.com/office/drawing/2014/main" id="{EFA7F577-E691-D948-943E-8D25DFE256F5}"/>
              </a:ext>
            </a:extLst>
          </p:cNvPr>
          <p:cNvSpPr/>
          <p:nvPr userDrawn="1"/>
        </p:nvSpPr>
        <p:spPr>
          <a:xfrm rot="16200000">
            <a:off x="-997151" y="4350527"/>
            <a:ext cx="2832507" cy="2846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nl-NL" sz="1600" b="1" i="0" spc="0" noProof="0" dirty="0">
                <a:solidFill>
                  <a:schemeClr val="tx2"/>
                </a:solidFill>
                <a:latin typeface="+mj-lt"/>
                <a:cs typeface="Gill Sans" panose="020B0502020104020203" pitchFamily="34" charset="-79"/>
              </a:rPr>
              <a:t>MILLENNIALS EN DE KERK</a:t>
            </a:r>
          </a:p>
        </p:txBody>
      </p:sp>
      <p:sp>
        <p:nvSpPr>
          <p:cNvPr id="16" name="Vorm 62">
            <a:extLst>
              <a:ext uri="{FF2B5EF4-FFF2-40B4-BE49-F238E27FC236}">
                <a16:creationId xmlns:a16="http://schemas.microsoft.com/office/drawing/2014/main" id="{2C8F251E-BB08-9D42-8813-D3CD1AE6AF9A}"/>
              </a:ext>
            </a:extLst>
          </p:cNvPr>
          <p:cNvSpPr/>
          <p:nvPr userDrawn="1"/>
        </p:nvSpPr>
        <p:spPr>
          <a:xfrm flipV="1">
            <a:off x="419100" y="798384"/>
            <a:ext cx="1" cy="2188805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nl-NL" sz="1500" noProof="0" dirty="0"/>
          </a:p>
        </p:txBody>
      </p:sp>
      <p:sp>
        <p:nvSpPr>
          <p:cNvPr id="17" name="Vorm 42">
            <a:extLst>
              <a:ext uri="{FF2B5EF4-FFF2-40B4-BE49-F238E27FC236}">
                <a16:creationId xmlns:a16="http://schemas.microsoft.com/office/drawing/2014/main" id="{3890D1E5-941D-C642-A000-669C7923941B}"/>
              </a:ext>
            </a:extLst>
          </p:cNvPr>
          <p:cNvSpPr txBox="1">
            <a:spLocks/>
          </p:cNvSpPr>
          <p:nvPr userDrawn="1"/>
        </p:nvSpPr>
        <p:spPr>
          <a:xfrm>
            <a:off x="158397" y="77222"/>
            <a:ext cx="521406" cy="247651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C1C0B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86CB4B4D-7CA3-9044-876B-883B54F8677D}" type="slidenum">
              <a:rPr lang="nl-NL" sz="1050" noProof="0" smtClean="0">
                <a:solidFill>
                  <a:schemeClr val="tx2"/>
                </a:solidFill>
              </a:rPr>
              <a:pPr algn="ctr" rtl="0"/>
              <a:t>‹nr.›</a:t>
            </a:fld>
            <a:endParaRPr lang="nl-NL" sz="1050" noProof="0" dirty="0">
              <a:solidFill>
                <a:schemeClr val="tx2"/>
              </a:solidFill>
            </a:endParaRPr>
          </a:p>
        </p:txBody>
      </p:sp>
      <p:sp>
        <p:nvSpPr>
          <p:cNvPr id="19" name="Vorm 61">
            <a:extLst>
              <a:ext uri="{FF2B5EF4-FFF2-40B4-BE49-F238E27FC236}">
                <a16:creationId xmlns:a16="http://schemas.microsoft.com/office/drawing/2014/main" id="{B3E93633-ABFF-9C4A-BBE4-734B074DB938}"/>
              </a:ext>
            </a:extLst>
          </p:cNvPr>
          <p:cNvSpPr/>
          <p:nvPr userDrawn="1"/>
        </p:nvSpPr>
        <p:spPr>
          <a:xfrm>
            <a:off x="129758" y="5998559"/>
            <a:ext cx="38537" cy="7155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endParaRPr lang="nl-NL" sz="4400" b="1" i="0" spc="0" noProof="0" dirty="0">
              <a:solidFill>
                <a:schemeClr val="tx2"/>
              </a:solidFill>
              <a:latin typeface="+mj-lt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5073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1" r:id="rId2"/>
    <p:sldLayoutId id="2147483674" r:id="rId3"/>
    <p:sldLayoutId id="2147483660" r:id="rId4"/>
    <p:sldLayoutId id="2147483670" r:id="rId5"/>
    <p:sldLayoutId id="2147483669" r:id="rId6"/>
    <p:sldLayoutId id="2147483664" r:id="rId7"/>
    <p:sldLayoutId id="2147483650" r:id="rId8"/>
    <p:sldLayoutId id="2147483653" r:id="rId9"/>
    <p:sldLayoutId id="2147483680" r:id="rId10"/>
    <p:sldLayoutId id="2147483666" r:id="rId11"/>
    <p:sldLayoutId id="2147483678" r:id="rId12"/>
    <p:sldLayoutId id="2147483679" r:id="rId13"/>
    <p:sldLayoutId id="2147483683" r:id="rId14"/>
    <p:sldLayoutId id="2147483663" r:id="rId15"/>
    <p:sldLayoutId id="2147483675" r:id="rId16"/>
    <p:sldLayoutId id="2147483681" r:id="rId17"/>
    <p:sldLayoutId id="2147483682" r:id="rId18"/>
    <p:sldLayoutId id="2147483671" r:id="rId19"/>
    <p:sldLayoutId id="2147483677" r:id="rId20"/>
    <p:sldLayoutId id="2147483676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2"/>
          </a:solidFill>
          <a:latin typeface="+mj-lt"/>
          <a:ea typeface="+mj-ea"/>
          <a:cs typeface="Gill Sans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 userDrawn="1">
          <p15:clr>
            <a:srgbClr val="F26B43"/>
          </p15:clr>
        </p15:guide>
        <p15:guide id="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>
            <a:extLst>
              <a:ext uri="{FF2B5EF4-FFF2-40B4-BE49-F238E27FC236}">
                <a16:creationId xmlns:a16="http://schemas.microsoft.com/office/drawing/2014/main" id="{3BC3A2D7-5CFE-0944-821B-1E6E6760B6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489075"/>
            <a:ext cx="5446713" cy="2703513"/>
          </a:xfrm>
        </p:spPr>
        <p:txBody>
          <a:bodyPr rtlCol="0">
            <a:normAutofit/>
          </a:bodyPr>
          <a:lstStyle/>
          <a:p>
            <a:pPr rtl="0"/>
            <a:r>
              <a:rPr lang="nl-NL" sz="4500"/>
              <a:t> </a:t>
            </a:r>
            <a:endParaRPr lang="nl-NL" sz="4500" dirty="0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F8C6BF16-D352-864F-9ABC-9C63470E63C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4219575"/>
            <a:ext cx="5446713" cy="1223963"/>
          </a:xfrm>
        </p:spPr>
        <p:txBody>
          <a:bodyPr rtlCol="0"/>
          <a:lstStyle/>
          <a:p>
            <a:pPr rtl="0"/>
            <a:r>
              <a:rPr lang="nl-NL" dirty="0"/>
              <a:t>TEKST VOOR HIER</a:t>
            </a:r>
          </a:p>
        </p:txBody>
      </p:sp>
      <p:pic>
        <p:nvPicPr>
          <p:cNvPr id="11" name="Tijdelijke aanduiding voor afbeelding 10">
            <a:extLst>
              <a:ext uri="{FF2B5EF4-FFF2-40B4-BE49-F238E27FC236}">
                <a16:creationId xmlns:a16="http://schemas.microsoft.com/office/drawing/2014/main" id="{EDEB175A-ED16-49A3-BE85-C88DAA0A8AB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6822" b="68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5216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12FCB55E-59A0-A24E-82CA-C86759583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>
              <a:lnSpc>
                <a:spcPct val="90000"/>
              </a:lnSpc>
            </a:pPr>
            <a:r>
              <a:rPr lang="nl-NL" sz="6000" dirty="0"/>
              <a:t>SOCIAL MEDIA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AE6AE7FB-4892-5B4E-A7DB-B0F56C1C98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rtlCol="0" anchor="t">
            <a:normAutofit/>
          </a:bodyPr>
          <a:lstStyle/>
          <a:p>
            <a:pPr rtl="0"/>
            <a:r>
              <a:rPr lang="nl-NL" sz="1800" dirty="0"/>
              <a:t>‘ALLES VOOR DE LIKES’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2DDA8123-7ECD-2A44-A629-7F2DB0D01D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nl-NL" sz="2400" dirty="0"/>
              <a:t>- FACEBOOK, INSTAGRAM</a:t>
            </a:r>
          </a:p>
          <a:p>
            <a:pPr marL="0" indent="0" rtl="0">
              <a:buNone/>
            </a:pPr>
            <a:r>
              <a:rPr lang="nl-NL" sz="2400" dirty="0"/>
              <a:t>- DOPAMINE RUSH</a:t>
            </a:r>
          </a:p>
          <a:p>
            <a:pPr marL="0" indent="0" rtl="0">
              <a:buNone/>
            </a:pPr>
            <a:r>
              <a:rPr lang="nl-NL" sz="2400" dirty="0"/>
              <a:t>- VERSLAVENDE WERKING</a:t>
            </a:r>
          </a:p>
          <a:p>
            <a:pPr marL="0" indent="0" rtl="0">
              <a:buNone/>
            </a:pPr>
            <a:r>
              <a:rPr lang="nl-NL" sz="2400" dirty="0"/>
              <a:t>- VERVELING</a:t>
            </a:r>
          </a:p>
          <a:p>
            <a:pPr marL="0" indent="0" rtl="0">
              <a:buNone/>
            </a:pPr>
            <a:endParaRPr lang="nl-NL" dirty="0" err="1"/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4FAAA6C9-A16E-42F8-A6A4-A94B5B3C52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9532" r="195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57067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CB528443-B1CA-4F14-82D8-0DECF9D1D1D3}"/>
              </a:ext>
            </a:extLst>
          </p:cNvPr>
          <p:cNvSpPr txBox="1"/>
          <p:nvPr/>
        </p:nvSpPr>
        <p:spPr>
          <a:xfrm>
            <a:off x="6933537" y="489004"/>
            <a:ext cx="448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latin typeface="+mj-lt"/>
              </a:rPr>
              <a:t>UITDAGINGEN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63C47A0-50C1-4577-825E-DC0FACA0538D}"/>
              </a:ext>
            </a:extLst>
          </p:cNvPr>
          <p:cNvSpPr txBox="1"/>
          <p:nvPr/>
        </p:nvSpPr>
        <p:spPr>
          <a:xfrm>
            <a:off x="6933537" y="1196890"/>
            <a:ext cx="4651513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2500" dirty="0"/>
              <a:t>CONSTANTE STROOM VAN INFORMATIE EN ONRUST</a:t>
            </a:r>
          </a:p>
          <a:p>
            <a:pPr marL="285750" indent="-285750">
              <a:buFontTx/>
              <a:buChar char="-"/>
            </a:pPr>
            <a:endParaRPr lang="nl-NL" sz="2500" dirty="0"/>
          </a:p>
          <a:p>
            <a:pPr marL="285750" indent="-285750">
              <a:buFontTx/>
              <a:buChar char="-"/>
            </a:pPr>
            <a:r>
              <a:rPr lang="nl-NL" sz="2500" dirty="0"/>
              <a:t>LEVEN MET ONBEREIKBARE IDEAALBEELDEN</a:t>
            </a:r>
          </a:p>
          <a:p>
            <a:pPr marL="285750" indent="-285750">
              <a:buFontTx/>
              <a:buChar char="-"/>
            </a:pPr>
            <a:endParaRPr lang="nl-NL" sz="2500" dirty="0"/>
          </a:p>
          <a:p>
            <a:pPr marL="285750" indent="-285750">
              <a:buFontTx/>
              <a:buChar char="-"/>
            </a:pPr>
            <a:r>
              <a:rPr lang="nl-NL" sz="2500" dirty="0"/>
              <a:t>DE ‘BV’ VAN JEZELF RUNNEN</a:t>
            </a:r>
          </a:p>
          <a:p>
            <a:pPr marL="285750" indent="-285750">
              <a:buFontTx/>
              <a:buChar char="-"/>
            </a:pPr>
            <a:endParaRPr lang="nl-NL" sz="2500" dirty="0"/>
          </a:p>
          <a:p>
            <a:pPr marL="285750" indent="-285750">
              <a:buFontTx/>
              <a:buChar char="-"/>
            </a:pPr>
            <a:r>
              <a:rPr lang="nl-NL" sz="2500" dirty="0"/>
              <a:t>WEINIG VASTE BANEN, VEEL TIJDELIJKE CONTRACTEN</a:t>
            </a:r>
          </a:p>
          <a:p>
            <a:pPr marL="285750" indent="-285750">
              <a:buFontTx/>
              <a:buChar char="-"/>
            </a:pPr>
            <a:endParaRPr lang="nl-NL" sz="2500" dirty="0"/>
          </a:p>
          <a:p>
            <a:pPr marL="285750" indent="-285750">
              <a:buFontTx/>
              <a:buChar char="-"/>
            </a:pPr>
            <a:r>
              <a:rPr lang="nl-NL" sz="2500" dirty="0"/>
              <a:t>KWETSBAARHEID VAN MENSEN DIE MINDER MEE KUNNEN KOMEN.</a:t>
            </a:r>
          </a:p>
          <a:p>
            <a:pPr marL="285750" indent="-285750">
              <a:buFontTx/>
              <a:buChar char="-"/>
            </a:pPr>
            <a:endParaRPr lang="nl-NL" sz="2500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1585FD6-02E6-4F2D-9980-73D90EEA60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7" name="Tijdelijke aanduiding voor afbeelding 4">
            <a:extLst>
              <a:ext uri="{FF2B5EF4-FFF2-40B4-BE49-F238E27FC236}">
                <a16:creationId xmlns:a16="http://schemas.microsoft.com/office/drawing/2014/main" id="{9872786E-30D0-41AB-B140-4D6D2BECFD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073" r="27073"/>
          <a:stretch>
            <a:fillRect/>
          </a:stretch>
        </p:blipFill>
        <p:spPr>
          <a:xfrm>
            <a:off x="838200" y="0"/>
            <a:ext cx="5257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56715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25">
            <a:extLst>
              <a:ext uri="{FF2B5EF4-FFF2-40B4-BE49-F238E27FC236}">
                <a16:creationId xmlns:a16="http://schemas.microsoft.com/office/drawing/2014/main" id="{F4A99F1C-2686-4C64-AF61-F06975824B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75444" y="49226"/>
            <a:ext cx="4008438" cy="1395413"/>
          </a:xfrm>
        </p:spPr>
        <p:txBody>
          <a:bodyPr>
            <a:normAutofit fontScale="90000"/>
          </a:bodyPr>
          <a:lstStyle/>
          <a:p>
            <a:r>
              <a:rPr lang="nl-NL" dirty="0"/>
              <a:t>KANSEN VOOR DE KERK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80601DD-F178-40FC-BE33-0B4F236DF3C5}"/>
              </a:ext>
            </a:extLst>
          </p:cNvPr>
          <p:cNvSpPr txBox="1"/>
          <p:nvPr/>
        </p:nvSpPr>
        <p:spPr>
          <a:xfrm>
            <a:off x="6232326" y="1337733"/>
            <a:ext cx="573954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2400" dirty="0"/>
              <a:t>DE RUST IN BOODSCHAP VAN GENADE EN LIEFDE VAN CHRISTUS: ‘GENADE ALS GRONDTOON.’ </a:t>
            </a:r>
          </a:p>
          <a:p>
            <a:endParaRPr lang="nl-NL" sz="2400" dirty="0"/>
          </a:p>
          <a:p>
            <a:pPr marL="285750" indent="-285750">
              <a:buFontTx/>
              <a:buChar char="-"/>
            </a:pPr>
            <a:r>
              <a:rPr lang="nl-NL" sz="2400" dirty="0"/>
              <a:t>DE BIJBEL ALS BOEK VAN GODS </a:t>
            </a:r>
          </a:p>
          <a:p>
            <a:r>
              <a:rPr lang="nl-NL" sz="2400" dirty="0"/>
              <a:t>   OMGANG MET IMPERFECTE MENSEN</a:t>
            </a:r>
          </a:p>
          <a:p>
            <a:endParaRPr lang="nl-NL" sz="2400" dirty="0"/>
          </a:p>
          <a:p>
            <a:pPr marL="285750" indent="-285750">
              <a:buFontTx/>
              <a:buChar char="-"/>
            </a:pPr>
            <a:r>
              <a:rPr lang="nl-NL" sz="2400" dirty="0"/>
              <a:t>GOD DIE CENTRAAL STAAT IPV </a:t>
            </a:r>
          </a:p>
          <a:p>
            <a:r>
              <a:rPr lang="nl-NL" sz="2400" dirty="0"/>
              <a:t>    DE ‘BV VAN JEZELF’. </a:t>
            </a:r>
          </a:p>
          <a:p>
            <a:endParaRPr lang="nl-NL" sz="2400" dirty="0"/>
          </a:p>
          <a:p>
            <a:pPr marL="285750" indent="-285750">
              <a:buFontTx/>
              <a:buChar char="-"/>
            </a:pPr>
            <a:r>
              <a:rPr lang="nl-NL" sz="2400" dirty="0"/>
              <a:t>DE VEELKLEURIGHEID </a:t>
            </a:r>
            <a:r>
              <a:rPr lang="nl-NL" sz="2400"/>
              <a:t>VAN HET </a:t>
            </a:r>
            <a:r>
              <a:rPr lang="nl-NL" sz="2400" dirty="0"/>
              <a:t>CHRISTELIJKE VERHAAL, VRIJHEID</a:t>
            </a:r>
          </a:p>
          <a:p>
            <a:pPr marL="285750" indent="-285750">
              <a:buFontTx/>
              <a:buChar char="-"/>
            </a:pPr>
            <a:endParaRPr lang="nl-NL" sz="2400" dirty="0"/>
          </a:p>
          <a:p>
            <a:pPr marL="285750" indent="-285750">
              <a:buFontTx/>
              <a:buChar char="-"/>
            </a:pPr>
            <a:r>
              <a:rPr lang="nl-NL" sz="2400" dirty="0"/>
              <a:t>ERVARINGSGERICHT WERKEN</a:t>
            </a:r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719D1ACF-7AC5-4F0A-9CD0-C163B6C23CF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408" b="34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4356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25">
            <a:extLst>
              <a:ext uri="{FF2B5EF4-FFF2-40B4-BE49-F238E27FC236}">
                <a16:creationId xmlns:a16="http://schemas.microsoft.com/office/drawing/2014/main" id="{F4A99F1C-2686-4C64-AF61-F06975824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737" y="41891"/>
            <a:ext cx="4403469" cy="1010161"/>
          </a:xfrm>
        </p:spPr>
        <p:txBody>
          <a:bodyPr>
            <a:normAutofit/>
          </a:bodyPr>
          <a:lstStyle/>
          <a:p>
            <a:r>
              <a:rPr lang="nl-NL" dirty="0"/>
              <a:t>VOORBEELDEN </a:t>
            </a:r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0C9D8DF4-A556-4528-8B43-C8518F40DB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1375576"/>
            <a:ext cx="4008438" cy="5126824"/>
          </a:xfrm>
        </p:spPr>
        <p:txBody>
          <a:bodyPr>
            <a:normAutofit/>
          </a:bodyPr>
          <a:lstStyle/>
          <a:p>
            <a:r>
              <a:rPr lang="nl-NL" sz="2800" dirty="0"/>
              <a:t>DIENSTEN IN DE SFEER VAN POPPODIA</a:t>
            </a:r>
          </a:p>
          <a:p>
            <a:r>
              <a:rPr lang="nl-NL" sz="2800" dirty="0"/>
              <a:t>AANDACHT VOOR MODERNE MUZIEK, BELICHTING, BEELD</a:t>
            </a:r>
          </a:p>
          <a:p>
            <a:r>
              <a:rPr lang="nl-NL" sz="2800" dirty="0"/>
              <a:t>FESTIVALS</a:t>
            </a:r>
          </a:p>
          <a:p>
            <a:pPr marL="0" indent="0">
              <a:buNone/>
            </a:pPr>
            <a:endParaRPr lang="nl-NL" sz="2800" dirty="0"/>
          </a:p>
          <a:p>
            <a:endParaRPr lang="nl-NL" sz="2400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35" name="Tijdelijke aanduiding voor afbeelding 34">
            <a:extLst>
              <a:ext uri="{FF2B5EF4-FFF2-40B4-BE49-F238E27FC236}">
                <a16:creationId xmlns:a16="http://schemas.microsoft.com/office/drawing/2014/main" id="{9A0B1A18-260A-4481-A722-6497C75C13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0370" r="203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20627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25">
            <a:extLst>
              <a:ext uri="{FF2B5EF4-FFF2-40B4-BE49-F238E27FC236}">
                <a16:creationId xmlns:a16="http://schemas.microsoft.com/office/drawing/2014/main" id="{F4A99F1C-2686-4C64-AF61-F06975824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737" y="41891"/>
            <a:ext cx="4462463" cy="1039657"/>
          </a:xfrm>
        </p:spPr>
        <p:txBody>
          <a:bodyPr>
            <a:normAutofit/>
          </a:bodyPr>
          <a:lstStyle/>
          <a:p>
            <a:r>
              <a:rPr lang="nl-NL" dirty="0"/>
              <a:t>VOORBEELDEN </a:t>
            </a:r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0C9D8DF4-A556-4528-8B43-C8518F40DB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7267" y="1437098"/>
            <a:ext cx="5401733" cy="519230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NL" sz="2400" dirty="0"/>
              <a:t>MOGELIJKHEDEN VOOR HET ONTWIKKELEN VAN PERSOONLIJKE GEWOONTES ZOALS BIJBELLEZEN, GEBED, STILLTE TIJD.</a:t>
            </a:r>
          </a:p>
          <a:p>
            <a:pPr marL="0" indent="0">
              <a:buNone/>
            </a:pPr>
            <a:endParaRPr lang="nl-NL" sz="2400" dirty="0"/>
          </a:p>
          <a:p>
            <a:pPr>
              <a:buFontTx/>
              <a:buChar char="-"/>
            </a:pPr>
            <a:r>
              <a:rPr lang="nl-NL" sz="2400" dirty="0"/>
              <a:t>LEREN OMGAAN MET DE ONVOLLEDIGHEID VAN HET BESTAAN. </a:t>
            </a:r>
          </a:p>
          <a:p>
            <a:pPr marL="0" indent="0">
              <a:buNone/>
            </a:pPr>
            <a:endParaRPr lang="nl-NL" dirty="0"/>
          </a:p>
          <a:p>
            <a:pPr>
              <a:buFontTx/>
              <a:buChar char="-"/>
            </a:pPr>
            <a:endParaRPr lang="nl-NL" dirty="0"/>
          </a:p>
          <a:p>
            <a:pPr>
              <a:buFontTx/>
              <a:buChar char="-"/>
            </a:pPr>
            <a:endParaRPr lang="nl-NL" dirty="0"/>
          </a:p>
          <a:p>
            <a:pPr>
              <a:buFontTx/>
              <a:buChar char="-"/>
            </a:pPr>
            <a:endParaRPr lang="nl-NL" dirty="0"/>
          </a:p>
          <a:p>
            <a:pPr>
              <a:buFontTx/>
              <a:buChar char="-"/>
            </a:pPr>
            <a:endParaRPr lang="nl-NL" dirty="0"/>
          </a:p>
          <a:p>
            <a:pPr>
              <a:buFontTx/>
              <a:buChar char="-"/>
            </a:pPr>
            <a:endParaRPr lang="nl-NL" dirty="0"/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E079F757-F757-4C1E-BF96-5A53BA8465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0331" r="203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8798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25">
            <a:extLst>
              <a:ext uri="{FF2B5EF4-FFF2-40B4-BE49-F238E27FC236}">
                <a16:creationId xmlns:a16="http://schemas.microsoft.com/office/drawing/2014/main" id="{F4A99F1C-2686-4C64-AF61-F06975824B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64594" y="49226"/>
            <a:ext cx="4519288" cy="1199471"/>
          </a:xfrm>
        </p:spPr>
        <p:txBody>
          <a:bodyPr>
            <a:normAutofit/>
          </a:bodyPr>
          <a:lstStyle/>
          <a:p>
            <a:r>
              <a:rPr lang="nl-NL" dirty="0"/>
              <a:t>VOORBEELDEN </a:t>
            </a:r>
          </a:p>
        </p:txBody>
      </p:sp>
      <p:pic>
        <p:nvPicPr>
          <p:cNvPr id="10" name="Tijdelijke aanduiding voor afbeelding 9">
            <a:extLst>
              <a:ext uri="{FF2B5EF4-FFF2-40B4-BE49-F238E27FC236}">
                <a16:creationId xmlns:a16="http://schemas.microsoft.com/office/drawing/2014/main" id="{1B2B102C-A1F5-41EF-8E1C-1843504D4D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4444" r="24444"/>
          <a:stretch>
            <a:fillRect/>
          </a:stretch>
        </p:blipFill>
        <p:spPr/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A164E105-0ECD-4927-AB72-595377193DF3}"/>
              </a:ext>
            </a:extLst>
          </p:cNvPr>
          <p:cNvSpPr txBox="1"/>
          <p:nvPr/>
        </p:nvSpPr>
        <p:spPr>
          <a:xfrm>
            <a:off x="6223000" y="1337733"/>
            <a:ext cx="5603240" cy="615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2400" dirty="0"/>
              <a:t>GEMEENTEN ALS NETWERKPLAATSEN      VOOR MILLENNIALS: GEMEENSCHAP.</a:t>
            </a:r>
          </a:p>
          <a:p>
            <a:pPr marL="285750" indent="-285750">
              <a:buFontTx/>
              <a:buChar char="-"/>
            </a:pPr>
            <a:endParaRPr lang="nl-NL" sz="2400" dirty="0"/>
          </a:p>
          <a:p>
            <a:pPr marL="285750" indent="-285750">
              <a:buFontTx/>
              <a:buChar char="-"/>
            </a:pPr>
            <a:r>
              <a:rPr lang="nl-NL" sz="2400" dirty="0"/>
              <a:t>INSPIREREN EN STEUNEN VAN JONGE GEZINNEN.</a:t>
            </a:r>
          </a:p>
          <a:p>
            <a:endParaRPr lang="nl-NL" sz="2400" dirty="0"/>
          </a:p>
          <a:p>
            <a:pPr marL="285750" indent="-285750">
              <a:buFontTx/>
              <a:buChar char="-"/>
            </a:pPr>
            <a:r>
              <a:rPr lang="nl-NL" sz="2400" dirty="0"/>
              <a:t>‘WEAK TIES’, GROEPEN DIE VOOR </a:t>
            </a:r>
          </a:p>
          <a:p>
            <a:r>
              <a:rPr lang="nl-NL" sz="2400" dirty="0"/>
              <a:t>    ONDERLINGE BINDING ZORGEN.</a:t>
            </a:r>
          </a:p>
          <a:p>
            <a:endParaRPr lang="nl-NL" sz="2400" dirty="0"/>
          </a:p>
          <a:p>
            <a:pPr marL="342900" indent="-342900">
              <a:buFontTx/>
              <a:buChar char="-"/>
            </a:pPr>
            <a:r>
              <a:rPr lang="nl-NL" sz="2400" dirty="0"/>
              <a:t>DELEN ZONDER IETS TERUG TE VERWACHTEN</a:t>
            </a:r>
          </a:p>
          <a:p>
            <a:endParaRPr lang="nl-NL" sz="2400" dirty="0"/>
          </a:p>
          <a:p>
            <a:pPr marL="342900" indent="-342900">
              <a:buFontTx/>
              <a:buChar char="-"/>
            </a:pPr>
            <a:r>
              <a:rPr lang="nl-NL" sz="2400" dirty="0"/>
              <a:t>STABILITEIT EN BETROUWBAARHEID</a:t>
            </a:r>
          </a:p>
          <a:p>
            <a:endParaRPr lang="nl-NL" sz="2200" dirty="0"/>
          </a:p>
          <a:p>
            <a:endParaRPr lang="nl-NL" sz="2200" dirty="0"/>
          </a:p>
          <a:p>
            <a:endParaRPr lang="nl-NL" sz="20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8195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A87DD9AC-D479-4B10-8045-925984404C1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4444" r="24444"/>
          <a:stretch>
            <a:fillRect/>
          </a:stretch>
        </p:blipFill>
        <p:spPr/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5015506-1EDE-4559-801E-AC1D80F9C774}"/>
              </a:ext>
            </a:extLst>
          </p:cNvPr>
          <p:cNvSpPr txBox="1"/>
          <p:nvPr/>
        </p:nvSpPr>
        <p:spPr>
          <a:xfrm>
            <a:off x="6197599" y="0"/>
            <a:ext cx="5926667" cy="790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accent1"/>
                </a:solidFill>
                <a:latin typeface="+mj-lt"/>
              </a:rPr>
              <a:t>SAMENVATTING</a:t>
            </a:r>
          </a:p>
          <a:p>
            <a:endParaRPr lang="nl-NL" sz="1900" dirty="0"/>
          </a:p>
          <a:p>
            <a:pPr marL="285750" indent="-285750">
              <a:buFontTx/>
              <a:buChar char="-"/>
            </a:pPr>
            <a:r>
              <a:rPr lang="nl-NL" sz="1900" dirty="0"/>
              <a:t>ERVARINGSGERICHTE BENADERING</a:t>
            </a:r>
          </a:p>
          <a:p>
            <a:pPr marL="285750" indent="-285750">
              <a:buFontTx/>
              <a:buChar char="-"/>
            </a:pPr>
            <a:endParaRPr lang="nl-NL" sz="1900" dirty="0"/>
          </a:p>
          <a:p>
            <a:pPr marL="285750" indent="-285750">
              <a:buFontTx/>
              <a:buChar char="-"/>
            </a:pPr>
            <a:r>
              <a:rPr lang="nl-NL" sz="1900" dirty="0"/>
              <a:t>NADRUK OP HET AVONTUUR, DE REIS, DE BELEVING.</a:t>
            </a:r>
          </a:p>
          <a:p>
            <a:pPr marL="285750" indent="-285750">
              <a:buFontTx/>
              <a:buChar char="-"/>
            </a:pPr>
            <a:endParaRPr lang="nl-NL" sz="1900" dirty="0"/>
          </a:p>
          <a:p>
            <a:pPr marL="285750" indent="-285750">
              <a:buFontTx/>
              <a:buChar char="-"/>
            </a:pPr>
            <a:r>
              <a:rPr lang="nl-NL" sz="1900" dirty="0"/>
              <a:t>BEELD, MUZIEK EN ERVARINGSCULTUUR INTEGREREN BIJ VIERINGEN</a:t>
            </a:r>
          </a:p>
          <a:p>
            <a:pPr marL="285750" indent="-285750">
              <a:buFontTx/>
              <a:buChar char="-"/>
            </a:pPr>
            <a:endParaRPr lang="nl-NL" sz="1900" dirty="0"/>
          </a:p>
          <a:p>
            <a:pPr marL="285750" indent="-285750">
              <a:buFontTx/>
              <a:buChar char="-"/>
            </a:pPr>
            <a:r>
              <a:rPr lang="nl-NL" sz="1900" dirty="0"/>
              <a:t>MILLENNIALS HELPEN BIJ HET CREËREN VAN GEWOONTEN VAN GELOVEN</a:t>
            </a:r>
          </a:p>
          <a:p>
            <a:pPr marL="285750" indent="-285750">
              <a:buFontTx/>
              <a:buChar char="-"/>
            </a:pPr>
            <a:endParaRPr lang="nl-NL" sz="1900" dirty="0"/>
          </a:p>
          <a:p>
            <a:pPr marL="285750" indent="-285750">
              <a:buFontTx/>
              <a:buChar char="-"/>
            </a:pPr>
            <a:r>
              <a:rPr lang="nl-NL" sz="1900" dirty="0"/>
              <a:t>GEMEENTEN ALS NETWERKEN VAN ONTMOETING, ERVARING EN ONDERSTEUNING</a:t>
            </a:r>
          </a:p>
          <a:p>
            <a:pPr marL="285750" indent="-285750">
              <a:buFontTx/>
              <a:buChar char="-"/>
            </a:pPr>
            <a:endParaRPr lang="nl-NL" sz="1900" dirty="0"/>
          </a:p>
          <a:p>
            <a:pPr marL="285750" indent="-285750">
              <a:buFontTx/>
              <a:buChar char="-"/>
            </a:pPr>
            <a:r>
              <a:rPr lang="nl-NL" sz="1900" dirty="0"/>
              <a:t>DE VEELKLEURIGHEID VAN DE TRADITIE</a:t>
            </a:r>
          </a:p>
          <a:p>
            <a:pPr marL="285750" indent="-285750">
              <a:buFontTx/>
              <a:buChar char="-"/>
            </a:pPr>
            <a:endParaRPr lang="nl-NL" sz="1900" dirty="0"/>
          </a:p>
          <a:p>
            <a:pPr marL="285750" indent="-285750">
              <a:buFontTx/>
              <a:buChar char="-"/>
            </a:pPr>
            <a:r>
              <a:rPr lang="nl-NL" sz="1900" dirty="0"/>
              <a:t>LEVEN VANUIT DE GENADE VAN GOD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55834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A87DD9AC-D479-4B10-8045-925984404C1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4444" r="24444"/>
          <a:stretch>
            <a:fillRect/>
          </a:stretch>
        </p:blipFill>
        <p:spPr/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5015506-1EDE-4559-801E-AC1D80F9C774}"/>
              </a:ext>
            </a:extLst>
          </p:cNvPr>
          <p:cNvSpPr txBox="1"/>
          <p:nvPr/>
        </p:nvSpPr>
        <p:spPr>
          <a:xfrm>
            <a:off x="6197599" y="0"/>
            <a:ext cx="5926667" cy="8233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Praktijkverhaal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9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rPr>
              <a:t>Kerk van Zunderdorp: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rPr>
              <a:t>Actieve, maar ‘oude kerkenraad’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rPr>
              <a:t>Constatering: jongere generatie haakt af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rPr>
              <a:t>Keuze: we gaan met ze in gesprek, ruimte bieden (geen keurslijf)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rPr>
              <a:t>Dominee is bewust tijd vrij gaan maken voor deze groep (dat had consequenties)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rPr>
              <a:t>En ook bewust tijd vrij gaan maken voor buiten de kerk (verrassende gesprekken)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rPr>
              <a:t>Veel eten, veel gesprekken, veel ontmoetingen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nl-NL" sz="19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nl-NL" sz="19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837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A87DD9AC-D479-4B10-8045-925984404C1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4444" r="24444"/>
          <a:stretch>
            <a:fillRect/>
          </a:stretch>
        </p:blipFill>
        <p:spPr/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5015506-1EDE-4559-801E-AC1D80F9C774}"/>
              </a:ext>
            </a:extLst>
          </p:cNvPr>
          <p:cNvSpPr txBox="1"/>
          <p:nvPr/>
        </p:nvSpPr>
        <p:spPr>
          <a:xfrm>
            <a:off x="6197599" y="0"/>
            <a:ext cx="5926667" cy="675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Praktijkverhaal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9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rPr>
              <a:t>Gewoon vragen: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rPr>
              <a:t>Ga mee doen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rPr>
              <a:t>Ruimte om te veranderen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rPr>
              <a:t>We gaan veel waarom vragen stellen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rPr>
              <a:t>Niet controleren, maar enthousiasmeren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rPr>
              <a:t>Op zoek naar geloven en relevantie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rPr>
              <a:t>We steken in op relaties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rPr>
              <a:t>ipv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rPr>
              <a:t> regels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nl-NL" sz="19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nl-NL" sz="19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687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A87DD9AC-D479-4B10-8045-925984404C1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4444" r="24444"/>
          <a:stretch>
            <a:fillRect/>
          </a:stretch>
        </p:blipFill>
        <p:spPr/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5015506-1EDE-4559-801E-AC1D80F9C774}"/>
              </a:ext>
            </a:extLst>
          </p:cNvPr>
          <p:cNvSpPr txBox="1"/>
          <p:nvPr/>
        </p:nvSpPr>
        <p:spPr>
          <a:xfrm>
            <a:off x="6197599" y="0"/>
            <a:ext cx="5926667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Praktijkverhaal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9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rPr>
              <a:t>Principes: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rPr>
              <a:t>Sleutels geven aan jongere generatie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rPr>
              <a:t>Bemoedigen, ruimte geven, niet betuttelen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rPr>
              <a:t>Kerkzijn is meer dan kerkdienst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rPr>
              <a:t>Geloven, relevantie en doen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nl-NL" sz="19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832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9">
            <a:extLst>
              <a:ext uri="{FF2B5EF4-FFF2-40B4-BE49-F238E27FC236}">
                <a16:creationId xmlns:a16="http://schemas.microsoft.com/office/drawing/2014/main" id="{3D588591-5001-43EC-B1E9-CFCE45D249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7813" b="7813"/>
          <a:stretch/>
        </p:blipFill>
        <p:spPr/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EAB769D0-C833-4B60-A31D-B34F9E3FA059}"/>
              </a:ext>
            </a:extLst>
          </p:cNvPr>
          <p:cNvSpPr txBox="1"/>
          <p:nvPr/>
        </p:nvSpPr>
        <p:spPr>
          <a:xfrm>
            <a:off x="245533" y="2455334"/>
            <a:ext cx="248073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/>
              <a:t>GENERATION Z:</a:t>
            </a:r>
          </a:p>
          <a:p>
            <a:r>
              <a:rPr lang="nl-NL" sz="2200" dirty="0"/>
              <a:t>2000- …</a:t>
            </a:r>
          </a:p>
          <a:p>
            <a:endParaRPr lang="nl-NL" sz="2200" dirty="0"/>
          </a:p>
          <a:p>
            <a:r>
              <a:rPr lang="nl-NL" sz="2200" dirty="0"/>
              <a:t>GENERATIE Y / MILLENNIALS:</a:t>
            </a:r>
          </a:p>
          <a:p>
            <a:r>
              <a:rPr lang="nl-NL" sz="2200" dirty="0"/>
              <a:t>1980 - 2000</a:t>
            </a:r>
          </a:p>
          <a:p>
            <a:endParaRPr lang="nl-NL" sz="2200" dirty="0"/>
          </a:p>
          <a:p>
            <a:r>
              <a:rPr lang="nl-NL" sz="2200" dirty="0"/>
              <a:t>GENERATION X:</a:t>
            </a:r>
          </a:p>
          <a:p>
            <a:r>
              <a:rPr lang="nl-NL" sz="2200" dirty="0"/>
              <a:t>1960-1980</a:t>
            </a:r>
          </a:p>
          <a:p>
            <a:endParaRPr lang="nl-NL" sz="2200" dirty="0"/>
          </a:p>
          <a:p>
            <a:r>
              <a:rPr lang="nl-NL" sz="2200" dirty="0"/>
              <a:t>BABY BOOMERS: </a:t>
            </a:r>
          </a:p>
          <a:p>
            <a:r>
              <a:rPr lang="nl-NL" sz="2200" dirty="0"/>
              <a:t>1945-1955/1960</a:t>
            </a:r>
          </a:p>
        </p:txBody>
      </p:sp>
    </p:spTree>
    <p:extLst>
      <p:ext uri="{BB962C8B-B14F-4D97-AF65-F5344CB8AC3E}">
        <p14:creationId xmlns:p14="http://schemas.microsoft.com/office/powerpoint/2010/main" val="1099980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Tijdelijke aanduiding voor afbeelding 26" descr="Vrouw die wandelt">
            <a:extLst>
              <a:ext uri="{FF2B5EF4-FFF2-40B4-BE49-F238E27FC236}">
                <a16:creationId xmlns:a16="http://schemas.microsoft.com/office/drawing/2014/main" id="{73DAE110-F0EA-3148-A07C-325BF5660E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0326" r="20326"/>
          <a:stretch/>
        </p:blipFill>
        <p:spPr/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566F62C9-A1BC-DD47-B0A8-8EF9838D6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738" y="1062650"/>
            <a:ext cx="4008437" cy="1395208"/>
          </a:xfrm>
        </p:spPr>
        <p:txBody>
          <a:bodyPr rtlCol="0">
            <a:normAutofit fontScale="90000"/>
          </a:bodyPr>
          <a:lstStyle/>
          <a:p>
            <a:pPr rtl="0"/>
            <a:br>
              <a:rPr lang="nl-NL" sz="4500" spc="-300" dirty="0">
                <a:solidFill>
                  <a:prstClr val="black"/>
                </a:solidFill>
              </a:rPr>
            </a:br>
            <a:br>
              <a:rPr lang="nl-NL" sz="4500" spc="-300" dirty="0">
                <a:solidFill>
                  <a:prstClr val="black"/>
                </a:solidFill>
              </a:rPr>
            </a:br>
            <a:br>
              <a:rPr lang="nl-NL" sz="4500" spc="-300" dirty="0">
                <a:solidFill>
                  <a:prstClr val="black"/>
                </a:solidFill>
              </a:rPr>
            </a:br>
            <a:br>
              <a:rPr lang="nl-NL" sz="4500" spc="-300" dirty="0">
                <a:solidFill>
                  <a:prstClr val="black"/>
                </a:solidFill>
              </a:rPr>
            </a:br>
            <a:br>
              <a:rPr lang="nl-NL" sz="4500" spc="-300" dirty="0">
                <a:solidFill>
                  <a:prstClr val="black"/>
                </a:solidFill>
              </a:rPr>
            </a:br>
            <a:br>
              <a:rPr lang="nl-NL" sz="4500" spc="-300" dirty="0">
                <a:solidFill>
                  <a:prstClr val="black"/>
                </a:solidFill>
              </a:rPr>
            </a:br>
            <a:br>
              <a:rPr lang="nl-NL" sz="4500" spc="-300" dirty="0">
                <a:solidFill>
                  <a:prstClr val="black"/>
                </a:solidFill>
              </a:rPr>
            </a:br>
            <a:br>
              <a:rPr lang="nl-NL" sz="4500" spc="-300" dirty="0">
                <a:solidFill>
                  <a:prstClr val="black"/>
                </a:solidFill>
              </a:rPr>
            </a:br>
            <a:br>
              <a:rPr lang="nl-NL" sz="4500" spc="-300" dirty="0">
                <a:solidFill>
                  <a:prstClr val="black"/>
                </a:solidFill>
              </a:rPr>
            </a:br>
            <a:br>
              <a:rPr lang="nl-NL" sz="4500" spc="-300" dirty="0">
                <a:solidFill>
                  <a:prstClr val="black"/>
                </a:solidFill>
              </a:rPr>
            </a:br>
            <a:r>
              <a:rPr lang="nl-NL" sz="4400" spc="-300" dirty="0">
                <a:solidFill>
                  <a:prstClr val="black"/>
                </a:solidFill>
              </a:rPr>
              <a:t>GEBOREN  TUSSEN 1980 EN 2000 </a:t>
            </a:r>
            <a:br>
              <a:rPr lang="nl-NL" sz="7200" spc="-300" dirty="0">
                <a:solidFill>
                  <a:schemeClr val="tx2"/>
                </a:solidFill>
              </a:rPr>
            </a:br>
            <a:endParaRPr lang="nl-NL" dirty="0"/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4FAE6D1-601C-4AB9-A1B1-047A3E1515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6" y="2457858"/>
            <a:ext cx="4412106" cy="4070163"/>
          </a:xfrm>
        </p:spPr>
        <p:txBody>
          <a:bodyPr>
            <a:normAutofit/>
          </a:bodyPr>
          <a:lstStyle/>
          <a:p>
            <a:r>
              <a:rPr lang="nl-NL" sz="2400" dirty="0"/>
              <a:t>OPGEGROEID NA DE KOUDE OORLOG </a:t>
            </a:r>
          </a:p>
          <a:p>
            <a:r>
              <a:rPr lang="nl-NL" sz="2400" dirty="0"/>
              <a:t>EERSTE GENERATIE VAN MOBIEL, INTERNET EN SMARTPHONE</a:t>
            </a:r>
          </a:p>
          <a:p>
            <a:r>
              <a:rPr lang="nl-NL" sz="2400" dirty="0"/>
              <a:t>ONGEKENDE WELVAART</a:t>
            </a:r>
          </a:p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FFCA7C6-87EC-4C9F-B46C-786860E333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EIGENSCHAPPEN</a:t>
            </a:r>
          </a:p>
        </p:txBody>
      </p:sp>
    </p:spTree>
    <p:extLst>
      <p:ext uri="{BB962C8B-B14F-4D97-AF65-F5344CB8AC3E}">
        <p14:creationId xmlns:p14="http://schemas.microsoft.com/office/powerpoint/2010/main" val="1296604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afbeelding 12">
            <a:extLst>
              <a:ext uri="{FF2B5EF4-FFF2-40B4-BE49-F238E27FC236}">
                <a16:creationId xmlns:a16="http://schemas.microsoft.com/office/drawing/2014/main" id="{74311A90-74D2-4395-9E0A-D892AA9107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723" b="4723"/>
          <a:stretch>
            <a:fillRect/>
          </a:stretch>
        </p:blipFill>
        <p:spPr>
          <a:xfrm>
            <a:off x="1148373" y="-246491"/>
            <a:ext cx="11360150" cy="6858000"/>
          </a:xfr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23BE55E4-5F94-4343-BA09-1CFAA1876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EEN EVARINGS-GERICHTE </a:t>
            </a:r>
            <a:br>
              <a:rPr lang="nl-NL" dirty="0"/>
            </a:br>
            <a:r>
              <a:rPr lang="nl-NL" dirty="0"/>
              <a:t>GENERATIE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D858891-40EA-42B8-A4BD-CB1CDCCC5B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EEN ZO KLEURRIJK EN ‘LIKEABLE’ MOGELIJK LEVEN</a:t>
            </a:r>
          </a:p>
        </p:txBody>
      </p:sp>
    </p:spTree>
    <p:extLst>
      <p:ext uri="{BB962C8B-B14F-4D97-AF65-F5344CB8AC3E}">
        <p14:creationId xmlns:p14="http://schemas.microsoft.com/office/powerpoint/2010/main" val="4227632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ijdelijke aanduiding voor afbeelding 19">
            <a:extLst>
              <a:ext uri="{FF2B5EF4-FFF2-40B4-BE49-F238E27FC236}">
                <a16:creationId xmlns:a16="http://schemas.microsoft.com/office/drawing/2014/main" id="{B671D017-2C5D-47C7-B57B-870B88BE83D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29866" b="29866"/>
          <a:stretch>
            <a:fillRect/>
          </a:stretch>
        </p:blipFill>
        <p:spPr/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20371798-EE8C-4E24-8032-2EB428BD8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179" y="5250601"/>
            <a:ext cx="3545503" cy="997800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sz="6700" dirty="0"/>
              <a:t>REIZEN</a:t>
            </a:r>
          </a:p>
        </p:txBody>
      </p:sp>
    </p:spTree>
    <p:extLst>
      <p:ext uri="{BB962C8B-B14F-4D97-AF65-F5344CB8AC3E}">
        <p14:creationId xmlns:p14="http://schemas.microsoft.com/office/powerpoint/2010/main" val="694401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3E83C0AF-0D3B-4865-BA2B-23FCF47E56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3374" r="3374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C8C9A7A-6B9A-4840-914D-61869D68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dirty="0"/>
            </a:br>
            <a:br>
              <a:rPr lang="nl-NL" sz="4400" dirty="0"/>
            </a:br>
            <a:r>
              <a:rPr lang="nl-NL" sz="4400" dirty="0"/>
              <a:t>FESTIVALS CONCERTEN UITGAAN</a:t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87128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CE25CE1E-312D-453D-B16B-D4540A0795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4698" b="4698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927785A-3129-4CEB-ABF8-0377193DE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sz="4400" dirty="0"/>
            </a:br>
            <a:br>
              <a:rPr lang="nl-NL" sz="4400" dirty="0"/>
            </a:br>
            <a:r>
              <a:rPr lang="nl-NL" sz="5300" dirty="0"/>
              <a:t>SPORTEN</a:t>
            </a:r>
            <a:br>
              <a:rPr lang="nl-NL" sz="4400" dirty="0"/>
            </a:br>
            <a:r>
              <a:rPr lang="nl-NL" sz="4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546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F0614735-F073-4399-B58C-2CABE6F6EE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4698" b="4698"/>
          <a:stretch>
            <a:fillRect/>
          </a:stretch>
        </p:blipFill>
        <p:spPr/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71A127A-0823-4B23-A38C-4B2C4C4E7A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98DE7D7-8781-4E0B-A830-0A0FED8FC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sz="4400" dirty="0"/>
            </a:br>
            <a:r>
              <a:rPr lang="nl-NL" sz="4400" dirty="0"/>
              <a:t>FAMILIE </a:t>
            </a:r>
            <a:br>
              <a:rPr lang="nl-NL" sz="4400" dirty="0"/>
            </a:br>
            <a:r>
              <a:rPr lang="nl-NL" sz="4400" dirty="0"/>
              <a:t>PARTNER</a:t>
            </a:r>
            <a:br>
              <a:rPr lang="nl-NL" sz="4400" dirty="0"/>
            </a:br>
            <a:r>
              <a:rPr lang="nl-NL" sz="4400" dirty="0"/>
              <a:t>KINDEREN</a:t>
            </a:r>
          </a:p>
        </p:txBody>
      </p:sp>
    </p:spTree>
    <p:extLst>
      <p:ext uri="{BB962C8B-B14F-4D97-AF65-F5344CB8AC3E}">
        <p14:creationId xmlns:p14="http://schemas.microsoft.com/office/powerpoint/2010/main" val="1151534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CF7A04E8-D33E-244D-AFB2-10B9CDB5C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737" y="448827"/>
            <a:ext cx="5819486" cy="1395208"/>
          </a:xfrm>
        </p:spPr>
        <p:txBody>
          <a:bodyPr rtlCol="0">
            <a:normAutofit/>
          </a:bodyPr>
          <a:lstStyle/>
          <a:p>
            <a:pPr rtl="0">
              <a:lnSpc>
                <a:spcPct val="90000"/>
              </a:lnSpc>
            </a:pPr>
            <a:r>
              <a:rPr lang="nl-NL" dirty="0"/>
              <a:t>BELEVINGSWERELD MILLENNIALS</a:t>
            </a:r>
          </a:p>
        </p:txBody>
      </p:sp>
      <p:sp>
        <p:nvSpPr>
          <p:cNvPr id="16" name="Tijdelijke aanduiding voor tekst 10">
            <a:extLst>
              <a:ext uri="{FF2B5EF4-FFF2-40B4-BE49-F238E27FC236}">
                <a16:creationId xmlns:a16="http://schemas.microsoft.com/office/drawing/2014/main" id="{C11BD6B0-E24A-7F4B-8641-F7B254D58E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1773141"/>
            <a:ext cx="5636605" cy="4953662"/>
          </a:xfrm>
        </p:spPr>
        <p:txBody>
          <a:bodyPr rtlCol="0">
            <a:normAutofit/>
          </a:bodyPr>
          <a:lstStyle/>
          <a:p>
            <a:pPr>
              <a:buFontTx/>
              <a:buChar char="-"/>
            </a:pPr>
            <a:r>
              <a:rPr lang="nl-NL" sz="2000" dirty="0"/>
              <a:t>WILLEN EN ZOEKEN HET BESTE AANBOD (RESTAURANTS, CAFE’S, KERKEN?), DAT ONLINE GEVONDEN WORDT</a:t>
            </a:r>
          </a:p>
          <a:p>
            <a:pPr>
              <a:buFontTx/>
              <a:buChar char="-"/>
            </a:pPr>
            <a:r>
              <a:rPr lang="nl-NL" sz="2000" dirty="0"/>
              <a:t>KEUZEVRIJHEID EN MOGELIJKHEDEN</a:t>
            </a:r>
          </a:p>
          <a:p>
            <a:pPr rtl="0">
              <a:buFontTx/>
              <a:buChar char="-"/>
            </a:pPr>
            <a:r>
              <a:rPr lang="nl-NL" sz="2000" dirty="0"/>
              <a:t>NETWERKEN, VAN RELATIES, VRIENDEN EN KENNISSEN</a:t>
            </a:r>
          </a:p>
          <a:p>
            <a:pPr>
              <a:buFontTx/>
              <a:buChar char="-"/>
            </a:pPr>
            <a:r>
              <a:rPr lang="nl-NL" sz="2000" dirty="0"/>
              <a:t>INTERNATIONAAL GEORIENTEERD</a:t>
            </a:r>
          </a:p>
          <a:p>
            <a:pPr rtl="0">
              <a:buFontTx/>
              <a:buChar char="-"/>
            </a:pPr>
            <a:r>
              <a:rPr lang="nl-NL" sz="2000" dirty="0"/>
              <a:t>GERICHT OP BEELDVORMING, RECLAME, CONTINUE STROOM VAN (POSITIEVE) BEELDEN</a:t>
            </a:r>
          </a:p>
          <a:p>
            <a:pPr rtl="0">
              <a:buFontTx/>
              <a:buChar char="-"/>
            </a:pPr>
            <a:endParaRPr lang="nl-NL" dirty="0"/>
          </a:p>
          <a:p>
            <a:pPr rtl="0">
              <a:buFontTx/>
              <a:buChar char="-"/>
            </a:pPr>
            <a:endParaRPr lang="nl-NL" dirty="0"/>
          </a:p>
          <a:p>
            <a:pPr rtl="0">
              <a:buFontTx/>
              <a:buChar char="-"/>
            </a:pPr>
            <a:endParaRPr lang="nl-NL" dirty="0"/>
          </a:p>
        </p:txBody>
      </p:sp>
      <p:pic>
        <p:nvPicPr>
          <p:cNvPr id="13" name="Tijdelijke aanduiding voor afbeelding 12" descr="Staande vrouw in drukke straat">
            <a:extLst>
              <a:ext uri="{FF2B5EF4-FFF2-40B4-BE49-F238E27FC236}">
                <a16:creationId xmlns:a16="http://schemas.microsoft.com/office/drawing/2014/main" id="{2DE929C2-CECF-4E72-810C-75B9E7BC252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3981" b="3981"/>
          <a:stretch>
            <a:fillRect/>
          </a:stretch>
        </p:blipFill>
        <p:spPr>
          <a:xfrm>
            <a:off x="7036463" y="-23852"/>
            <a:ext cx="4984597" cy="6881852"/>
          </a:xfrm>
        </p:spPr>
      </p:pic>
    </p:spTree>
    <p:extLst>
      <p:ext uri="{BB962C8B-B14F-4D97-AF65-F5344CB8AC3E}">
        <p14:creationId xmlns:p14="http://schemas.microsoft.com/office/powerpoint/2010/main" val="3773683070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-thema">
  <a:themeElements>
    <a:clrScheme name="Custom 25">
      <a:dk1>
        <a:srgbClr val="3F3F3F"/>
      </a:dk1>
      <a:lt1>
        <a:srgbClr val="FFFFFF"/>
      </a:lt1>
      <a:dk2>
        <a:srgbClr val="000000"/>
      </a:dk2>
      <a:lt2>
        <a:srgbClr val="A5A5A5"/>
      </a:lt2>
      <a:accent1>
        <a:srgbClr val="00194C"/>
      </a:accent1>
      <a:accent2>
        <a:srgbClr val="EAB200"/>
      </a:accent2>
      <a:accent3>
        <a:srgbClr val="DDDDDD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ustom 28">
      <a:majorFont>
        <a:latin typeface="Gill Sans MT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4307897_TF78646930" id="{7B36E9DC-78D1-4B8D-AA3C-AABE1CC47514}" vid="{58434E9E-5680-4F9E-B408-68B8333D9E80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E2D894-9887-4C6E-B664-EB7E082F34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9DE6D2A-0A40-4DAB-B8AE-656243D6AB33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dcmitype/"/>
    <ds:schemaRef ds:uri="http://purl.org/dc/elements/1.1/"/>
    <ds:schemaRef ds:uri="16c05727-aa75-4e4a-9b5f-8a80a1165891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2A67AA4-7A39-4D54-84CA-5821BEF7F7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Reispresentatie</Template>
  <TotalTime>972</TotalTime>
  <Words>508</Words>
  <Application>Microsoft Office PowerPoint</Application>
  <PresentationFormat>Breedbeeld</PresentationFormat>
  <Paragraphs>161</Paragraphs>
  <Slides>19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5" baseType="lpstr">
      <vt:lpstr>Arial</vt:lpstr>
      <vt:lpstr>Calibri</vt:lpstr>
      <vt:lpstr>Gill Sans MT</vt:lpstr>
      <vt:lpstr>Gill Sans Nova Light</vt:lpstr>
      <vt:lpstr>Helvetica Light</vt:lpstr>
      <vt:lpstr>Office-thema</vt:lpstr>
      <vt:lpstr> </vt:lpstr>
      <vt:lpstr>PowerPoint-presentatie</vt:lpstr>
      <vt:lpstr>          GEBOREN  TUSSEN 1980 EN 2000  </vt:lpstr>
      <vt:lpstr>EEN EVARINGS-GERICHTE  GENERATIE</vt:lpstr>
      <vt:lpstr> REIZEN</vt:lpstr>
      <vt:lpstr>   FESTIVALS CONCERTEN UITGAAN </vt:lpstr>
      <vt:lpstr>   SPORTEN  </vt:lpstr>
      <vt:lpstr>  FAMILIE  PARTNER KINDEREN</vt:lpstr>
      <vt:lpstr>BELEVINGSWERELD MILLENNIALS</vt:lpstr>
      <vt:lpstr>SOCIAL MEDIA</vt:lpstr>
      <vt:lpstr>PowerPoint-presentatie</vt:lpstr>
      <vt:lpstr>KANSEN VOOR DE KERK</vt:lpstr>
      <vt:lpstr>VOORBEELDEN </vt:lpstr>
      <vt:lpstr>VOORBEELDEN </vt:lpstr>
      <vt:lpstr>VOORBEELDEN 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MILLENNIALS EN DE KERK</dc:title>
  <dc:creator>Gebruiker</dc:creator>
  <cp:lastModifiedBy>PC</cp:lastModifiedBy>
  <cp:revision>237</cp:revision>
  <dcterms:created xsi:type="dcterms:W3CDTF">2020-08-31T09:24:39Z</dcterms:created>
  <dcterms:modified xsi:type="dcterms:W3CDTF">2022-07-08T15:56:37Z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